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24"/>
  </p:notesMasterIdLst>
  <p:handoutMasterIdLst>
    <p:handoutMasterId r:id="rId125"/>
  </p:handoutMasterIdLst>
  <p:sldIdLst>
    <p:sldId id="419" r:id="rId4"/>
    <p:sldId id="321" r:id="rId5"/>
    <p:sldId id="338" r:id="rId6"/>
    <p:sldId id="416" r:id="rId7"/>
    <p:sldId id="414" r:id="rId8"/>
    <p:sldId id="413" r:id="rId9"/>
    <p:sldId id="417" r:id="rId10"/>
    <p:sldId id="418" r:id="rId11"/>
    <p:sldId id="415" r:id="rId12"/>
    <p:sldId id="375" r:id="rId13"/>
    <p:sldId id="386" r:id="rId14"/>
    <p:sldId id="322" r:id="rId15"/>
    <p:sldId id="391" r:id="rId16"/>
    <p:sldId id="347" r:id="rId17"/>
    <p:sldId id="356" r:id="rId18"/>
    <p:sldId id="343" r:id="rId19"/>
    <p:sldId id="344" r:id="rId20"/>
    <p:sldId id="345" r:id="rId21"/>
    <p:sldId id="346" r:id="rId22"/>
    <p:sldId id="361" r:id="rId23"/>
    <p:sldId id="362" r:id="rId24"/>
    <p:sldId id="389" r:id="rId25"/>
    <p:sldId id="354" r:id="rId26"/>
    <p:sldId id="355" r:id="rId27"/>
    <p:sldId id="397" r:id="rId28"/>
    <p:sldId id="396" r:id="rId29"/>
    <p:sldId id="395" r:id="rId30"/>
    <p:sldId id="376" r:id="rId31"/>
    <p:sldId id="393" r:id="rId32"/>
    <p:sldId id="390" r:id="rId33"/>
    <p:sldId id="349" r:id="rId34"/>
    <p:sldId id="384" r:id="rId35"/>
    <p:sldId id="348" r:id="rId36"/>
    <p:sldId id="368" r:id="rId37"/>
    <p:sldId id="370" r:id="rId38"/>
    <p:sldId id="378" r:id="rId39"/>
    <p:sldId id="265" r:id="rId40"/>
    <p:sldId id="266" r:id="rId41"/>
    <p:sldId id="267" r:id="rId42"/>
    <p:sldId id="268" r:id="rId43"/>
    <p:sldId id="269" r:id="rId44"/>
    <p:sldId id="270" r:id="rId45"/>
    <p:sldId id="271" r:id="rId46"/>
    <p:sldId id="272" r:id="rId47"/>
    <p:sldId id="273" r:id="rId48"/>
    <p:sldId id="274" r:id="rId49"/>
    <p:sldId id="412" r:id="rId50"/>
    <p:sldId id="379" r:id="rId51"/>
    <p:sldId id="383" r:id="rId52"/>
    <p:sldId id="283" r:id="rId53"/>
    <p:sldId id="284" r:id="rId54"/>
    <p:sldId id="324" r:id="rId55"/>
    <p:sldId id="325" r:id="rId56"/>
    <p:sldId id="326" r:id="rId57"/>
    <p:sldId id="327" r:id="rId58"/>
    <p:sldId id="332" r:id="rId59"/>
    <p:sldId id="333" r:id="rId60"/>
    <p:sldId id="334" r:id="rId61"/>
    <p:sldId id="335" r:id="rId62"/>
    <p:sldId id="336" r:id="rId63"/>
    <p:sldId id="337" r:id="rId64"/>
    <p:sldId id="377" r:id="rId65"/>
    <p:sldId id="407" r:id="rId66"/>
    <p:sldId id="408" r:id="rId67"/>
    <p:sldId id="409" r:id="rId68"/>
    <p:sldId id="410" r:id="rId69"/>
    <p:sldId id="411" r:id="rId70"/>
    <p:sldId id="364" r:id="rId71"/>
    <p:sldId id="339" r:id="rId72"/>
    <p:sldId id="317" r:id="rId73"/>
    <p:sldId id="366" r:id="rId74"/>
    <p:sldId id="365" r:id="rId75"/>
    <p:sldId id="367" r:id="rId76"/>
    <p:sldId id="363" r:id="rId77"/>
    <p:sldId id="382" r:id="rId78"/>
    <p:sldId id="292" r:id="rId79"/>
    <p:sldId id="398" r:id="rId80"/>
    <p:sldId id="276" r:id="rId81"/>
    <p:sldId id="308" r:id="rId82"/>
    <p:sldId id="309" r:id="rId83"/>
    <p:sldId id="304" r:id="rId84"/>
    <p:sldId id="305" r:id="rId85"/>
    <p:sldId id="306" r:id="rId86"/>
    <p:sldId id="307" r:id="rId87"/>
    <p:sldId id="399" r:id="rId88"/>
    <p:sldId id="290" r:id="rId89"/>
    <p:sldId id="401" r:id="rId90"/>
    <p:sldId id="278" r:id="rId91"/>
    <p:sldId id="279" r:id="rId92"/>
    <p:sldId id="402" r:id="rId93"/>
    <p:sldId id="299" r:id="rId94"/>
    <p:sldId id="300" r:id="rId95"/>
    <p:sldId id="301" r:id="rId96"/>
    <p:sldId id="404" r:id="rId97"/>
    <p:sldId id="281" r:id="rId98"/>
    <p:sldId id="282" r:id="rId99"/>
    <p:sldId id="380" r:id="rId100"/>
    <p:sldId id="258" r:id="rId101"/>
    <p:sldId id="260" r:id="rId102"/>
    <p:sldId id="259" r:id="rId103"/>
    <p:sldId id="261" r:id="rId104"/>
    <p:sldId id="262" r:id="rId105"/>
    <p:sldId id="385" r:id="rId106"/>
    <p:sldId id="369" r:id="rId107"/>
    <p:sldId id="372" r:id="rId108"/>
    <p:sldId id="371" r:id="rId109"/>
    <p:sldId id="403" r:id="rId110"/>
    <p:sldId id="285" r:id="rId111"/>
    <p:sldId id="286" r:id="rId112"/>
    <p:sldId id="287" r:id="rId113"/>
    <p:sldId id="288" r:id="rId114"/>
    <p:sldId id="289" r:id="rId115"/>
    <p:sldId id="315" r:id="rId116"/>
    <p:sldId id="316" r:id="rId117"/>
    <p:sldId id="381" r:id="rId118"/>
    <p:sldId id="320" r:id="rId119"/>
    <p:sldId id="373" r:id="rId120"/>
    <p:sldId id="405" r:id="rId121"/>
    <p:sldId id="406" r:id="rId122"/>
    <p:sldId id="263" r:id="rId1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E456B5-8A0F-4B2B-8384-1FFEE8005448}">
          <p14:sldIdLst>
            <p14:sldId id="419"/>
            <p14:sldId id="321"/>
            <p14:sldId id="338"/>
            <p14:sldId id="416"/>
            <p14:sldId id="414"/>
            <p14:sldId id="413"/>
            <p14:sldId id="417"/>
            <p14:sldId id="418"/>
            <p14:sldId id="415"/>
            <p14:sldId id="375"/>
            <p14:sldId id="386"/>
            <p14:sldId id="322"/>
            <p14:sldId id="391"/>
            <p14:sldId id="347"/>
            <p14:sldId id="356"/>
            <p14:sldId id="343"/>
            <p14:sldId id="344"/>
            <p14:sldId id="345"/>
            <p14:sldId id="346"/>
            <p14:sldId id="361"/>
            <p14:sldId id="362"/>
            <p14:sldId id="389"/>
            <p14:sldId id="354"/>
            <p14:sldId id="355"/>
            <p14:sldId id="397"/>
            <p14:sldId id="396"/>
            <p14:sldId id="395"/>
            <p14:sldId id="376"/>
            <p14:sldId id="393"/>
            <p14:sldId id="390"/>
            <p14:sldId id="349"/>
            <p14:sldId id="384"/>
            <p14:sldId id="348"/>
            <p14:sldId id="368"/>
            <p14:sldId id="370"/>
            <p14:sldId id="378"/>
            <p14:sldId id="265"/>
            <p14:sldId id="266"/>
            <p14:sldId id="267"/>
            <p14:sldId id="268"/>
            <p14:sldId id="269"/>
            <p14:sldId id="270"/>
            <p14:sldId id="271"/>
            <p14:sldId id="272"/>
            <p14:sldId id="273"/>
            <p14:sldId id="274"/>
            <p14:sldId id="412"/>
            <p14:sldId id="379"/>
            <p14:sldId id="383"/>
            <p14:sldId id="283"/>
            <p14:sldId id="284"/>
            <p14:sldId id="324"/>
            <p14:sldId id="325"/>
            <p14:sldId id="326"/>
            <p14:sldId id="327"/>
            <p14:sldId id="332"/>
            <p14:sldId id="333"/>
            <p14:sldId id="334"/>
            <p14:sldId id="335"/>
            <p14:sldId id="336"/>
            <p14:sldId id="337"/>
            <p14:sldId id="377"/>
            <p14:sldId id="407"/>
            <p14:sldId id="408"/>
            <p14:sldId id="409"/>
            <p14:sldId id="410"/>
            <p14:sldId id="411"/>
            <p14:sldId id="364"/>
            <p14:sldId id="339"/>
            <p14:sldId id="317"/>
            <p14:sldId id="366"/>
            <p14:sldId id="365"/>
            <p14:sldId id="367"/>
            <p14:sldId id="363"/>
            <p14:sldId id="382"/>
            <p14:sldId id="292"/>
            <p14:sldId id="398"/>
            <p14:sldId id="276"/>
            <p14:sldId id="308"/>
            <p14:sldId id="309"/>
            <p14:sldId id="304"/>
            <p14:sldId id="305"/>
            <p14:sldId id="306"/>
            <p14:sldId id="307"/>
            <p14:sldId id="399"/>
            <p14:sldId id="290"/>
            <p14:sldId id="401"/>
            <p14:sldId id="278"/>
            <p14:sldId id="279"/>
            <p14:sldId id="402"/>
            <p14:sldId id="299"/>
            <p14:sldId id="300"/>
            <p14:sldId id="301"/>
            <p14:sldId id="404"/>
            <p14:sldId id="281"/>
            <p14:sldId id="282"/>
            <p14:sldId id="380"/>
            <p14:sldId id="258"/>
            <p14:sldId id="260"/>
            <p14:sldId id="259"/>
            <p14:sldId id="261"/>
            <p14:sldId id="262"/>
            <p14:sldId id="385"/>
            <p14:sldId id="369"/>
            <p14:sldId id="372"/>
            <p14:sldId id="371"/>
            <p14:sldId id="403"/>
            <p14:sldId id="285"/>
            <p14:sldId id="286"/>
            <p14:sldId id="287"/>
            <p14:sldId id="288"/>
            <p14:sldId id="289"/>
            <p14:sldId id="315"/>
            <p14:sldId id="316"/>
            <p14:sldId id="381"/>
            <p14:sldId id="320"/>
            <p14:sldId id="373"/>
            <p14:sldId id="405"/>
            <p14:sldId id="406"/>
            <p14:sldId id="263"/>
          </p14:sldIdLst>
        </p14:section>
        <p14:section name="Untitled Section" id="{4F44472E-C0CD-4DE8-B274-99E14D1A80F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824" y="-880"/>
      </p:cViewPr>
      <p:guideLst>
        <p:guide orient="horz" pos="2160"/>
        <p:guide pos="2880"/>
      </p:guideLst>
    </p:cSldViewPr>
  </p:slideViewPr>
  <p:notesTextViewPr>
    <p:cViewPr>
      <p:scale>
        <a:sx n="1" d="1"/>
        <a:sy n="1" d="1"/>
      </p:scale>
      <p:origin x="0" y="0"/>
    </p:cViewPr>
  </p:notesTextViewPr>
  <p:sorterViewPr>
    <p:cViewPr>
      <p:scale>
        <a:sx n="33" d="100"/>
        <a:sy n="33" d="100"/>
      </p:scale>
      <p:origin x="0" y="306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notesMaster" Target="notesMasters/notesMaster1.xml"/><Relationship Id="rId125" Type="http://schemas.openxmlformats.org/officeDocument/2006/relationships/handoutMaster" Target="handoutMasters/handoutMaster1.xml"/><Relationship Id="rId126" Type="http://schemas.openxmlformats.org/officeDocument/2006/relationships/printerSettings" Target="printerSettings/printerSettings1.bin"/><Relationship Id="rId127" Type="http://schemas.openxmlformats.org/officeDocument/2006/relationships/presProps" Target="presProps.xml"/><Relationship Id="rId128" Type="http://schemas.openxmlformats.org/officeDocument/2006/relationships/viewProps" Target="viewProps.xml"/><Relationship Id="rId12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00" Type="http://schemas.openxmlformats.org/officeDocument/2006/relationships/slide" Target="slides/slide97.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3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51D41C33-A9DA-43B6-8EAA-C94BADADF4F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t>G-CO - Congruence</a:t>
          </a:r>
        </a:p>
        <a:p>
          <a:endParaRPr lang="en-US" sz="2800" b="1" dirty="0"/>
        </a:p>
      </dgm:t>
    </dgm:pt>
    <dgm:pt modelId="{7C535948-E5A9-4078-99ED-BB99BC5D89E8}" type="parTrans" cxnId="{D96905AA-C732-4F9C-BB64-B3445BAEFD6F}">
      <dgm:prSet/>
      <dgm:spPr/>
      <dgm:t>
        <a:bodyPr/>
        <a:lstStyle/>
        <a:p>
          <a:endParaRPr lang="en-US"/>
        </a:p>
      </dgm:t>
    </dgm:pt>
    <dgm:pt modelId="{A761229F-344F-403E-88F4-82A5B04B7D05}" type="sibTrans" cxnId="{D96905AA-C732-4F9C-BB64-B3445BAEFD6F}">
      <dgm:prSet/>
      <dgm:spPr/>
      <dgm:t>
        <a:bodyPr/>
        <a:lstStyle/>
        <a:p>
          <a:endParaRPr lang="en-US"/>
        </a:p>
      </dgm:t>
    </dgm:pt>
    <dgm:pt modelId="{22E4F27E-9C5D-4023-95B4-DB77A1B0BC40}">
      <dgm:prSet phldrT="[Text]" custT="1"/>
      <dgm:spPr/>
      <dgm:t>
        <a:bodyPr/>
        <a:lstStyle/>
        <a:p>
          <a:pPr>
            <a:lnSpc>
              <a:spcPct val="90000"/>
            </a:lnSpc>
          </a:pPr>
          <a:endParaRPr lang="en-US" sz="2200" b="1" dirty="0"/>
        </a:p>
      </dgm:t>
    </dgm:pt>
    <dgm:pt modelId="{CCE895E3-D10D-424F-807C-F49E9D427E70}" type="parTrans" cxnId="{7B5E8486-F00F-4B49-9023-A4B22E49FEB6}">
      <dgm:prSet/>
      <dgm:spPr/>
      <dgm:t>
        <a:bodyPr/>
        <a:lstStyle/>
        <a:p>
          <a:endParaRPr lang="en-US"/>
        </a:p>
      </dgm:t>
    </dgm:pt>
    <dgm:pt modelId="{172C1B87-781F-4151-B130-E9688C311EA5}" type="sibTrans" cxnId="{7B5E8486-F00F-4B49-9023-A4B22E49FEB6}">
      <dgm:prSet/>
      <dgm:spPr/>
      <dgm:t>
        <a:bodyPr/>
        <a:lstStyle/>
        <a:p>
          <a:endParaRPr lang="en-US"/>
        </a:p>
      </dgm:t>
    </dgm:pt>
    <dgm:pt modelId="{DD5367C2-6DFE-4B63-A956-34EA4C810279}">
      <dgm:prSet phldrT="[Text]" custT="1"/>
      <dgm:spPr/>
      <dgm:t>
        <a:bodyPr/>
        <a:lstStyle/>
        <a:p>
          <a:pPr>
            <a:lnSpc>
              <a:spcPct val="150000"/>
            </a:lnSpc>
          </a:pPr>
          <a:r>
            <a:rPr lang="en-US" sz="2200" b="1" dirty="0" smtClean="0"/>
            <a:t>Standard:  Prove geometric theorems                                      Clusters:  (G-CO.9 – G-CO.11)</a:t>
          </a:r>
          <a:endParaRPr lang="en-US" sz="2200" b="1" dirty="0"/>
        </a:p>
      </dgm:t>
    </dgm:pt>
    <dgm:pt modelId="{957620C7-D015-4CEC-8A2B-E1CD2EA1C38D}" type="parTrans" cxnId="{1FEB85E8-7542-43B6-A33F-7DDC1CF8825B}">
      <dgm:prSet/>
      <dgm:spPr/>
      <dgm:t>
        <a:bodyPr/>
        <a:lstStyle/>
        <a:p>
          <a:endParaRPr lang="en-US"/>
        </a:p>
      </dgm:t>
    </dgm:pt>
    <dgm:pt modelId="{15EA0A51-F66D-4171-B65F-001C6D578B0E}" type="sibTrans" cxnId="{1FEB85E8-7542-43B6-A33F-7DDC1CF8825B}">
      <dgm:prSet/>
      <dgm:spPr/>
      <dgm:t>
        <a:bodyPr/>
        <a:lstStyle/>
        <a:p>
          <a:endParaRPr lang="en-US"/>
        </a:p>
      </dgm:t>
    </dgm:pt>
    <dgm:pt modelId="{D46FEE0C-826E-402D-B0EA-90E60FB5591D}">
      <dgm:prSet phldrT="[Text]" custT="1"/>
      <dgm:spPr/>
      <dgm:t>
        <a:bodyPr/>
        <a:lstStyle/>
        <a:p>
          <a:pPr>
            <a:lnSpc>
              <a:spcPct val="150000"/>
            </a:lnSpc>
          </a:pPr>
          <a:r>
            <a:rPr lang="en-US" sz="2200" b="1" dirty="0" smtClean="0"/>
            <a:t>Standard:  Make geometric constructions                     Clusters:  (G-CO.12–G-CO.13)</a:t>
          </a:r>
          <a:endParaRPr lang="en-US" sz="2200" b="1" dirty="0"/>
        </a:p>
      </dgm:t>
    </dgm:pt>
    <dgm:pt modelId="{F14D8BEB-B31D-423E-B77E-F04065E49302}" type="parTrans" cxnId="{65833621-0891-4B56-924D-38A9FC001FB9}">
      <dgm:prSet/>
      <dgm:spPr/>
      <dgm:t>
        <a:bodyPr/>
        <a:lstStyle/>
        <a:p>
          <a:endParaRPr lang="en-US"/>
        </a:p>
      </dgm:t>
    </dgm:pt>
    <dgm:pt modelId="{8CFDC9A9-ED9C-4BBC-8459-5A88A15737AB}" type="sibTrans" cxnId="{65833621-0891-4B56-924D-38A9FC001FB9}">
      <dgm:prSet/>
      <dgm:spPr/>
      <dgm:t>
        <a:bodyPr/>
        <a:lstStyle/>
        <a:p>
          <a:endParaRPr lang="en-US"/>
        </a:p>
      </dgm:t>
    </dgm:pt>
    <dgm:pt modelId="{6DCDE56B-5742-414B-98B2-1C18DE032903}">
      <dgm:prSet phldrT="[Text]" custT="1"/>
      <dgm:spPr/>
      <dgm:t>
        <a:bodyPr/>
        <a:lstStyle/>
        <a:p>
          <a:pPr>
            <a:lnSpc>
              <a:spcPct val="150000"/>
            </a:lnSpc>
          </a:pPr>
          <a:r>
            <a:rPr lang="en-US" sz="2200" b="1" dirty="0" smtClean="0"/>
            <a:t>Standard:  Experiment with transformations in a plane -  Clusters: (G-CO.1 – G-CO.5)</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09B6DF88-AC2C-457A-BE86-C852B99FBECD}">
      <dgm:prSet phldrT="[Text]" custT="1"/>
      <dgm:spPr/>
      <dgm:t>
        <a:bodyPr/>
        <a:lstStyle/>
        <a:p>
          <a:pPr>
            <a:lnSpc>
              <a:spcPct val="150000"/>
            </a:lnSpc>
          </a:pPr>
          <a:r>
            <a:rPr lang="en-US" sz="2200" b="1" dirty="0" smtClean="0"/>
            <a:t>Standard :  Understand congruence in terms of rigid motions - Clusters: (G-CO.6 – G-CO.8)                           </a:t>
          </a:r>
          <a:endParaRPr lang="en-US" sz="2200" b="1" dirty="0"/>
        </a:p>
      </dgm:t>
    </dgm:pt>
    <dgm:pt modelId="{C33E033C-EC40-412F-9F10-F828D9D1A854}" type="parTrans" cxnId="{5194A2CC-8D36-452F-8B20-917E8824E0DF}">
      <dgm:prSet/>
      <dgm:spPr/>
      <dgm:t>
        <a:bodyPr/>
        <a:lstStyle/>
        <a:p>
          <a:endParaRPr lang="en-US"/>
        </a:p>
      </dgm:t>
    </dgm:pt>
    <dgm:pt modelId="{1D4233C1-7235-4C80-864B-02F125663AF2}" type="sibTrans" cxnId="{5194A2CC-8D36-452F-8B20-917E8824E0DF}">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2"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2934" custScaleY="65036" custLinFactNeighborX="-71" custLinFactNeighborY="-870">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2" custScaleX="1183457" custScaleY="6932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807500" custScaleY="336680" custLinFactNeighborX="1405" custLinFactNeighborY="-1457">
        <dgm:presLayoutVars>
          <dgm:bulletEnabled val="1"/>
        </dgm:presLayoutVars>
      </dgm:prSet>
      <dgm:spPr/>
      <dgm:t>
        <a:bodyPr/>
        <a:lstStyle/>
        <a:p>
          <a:endParaRPr lang="en-US"/>
        </a:p>
      </dgm:t>
    </dgm:pt>
  </dgm:ptLst>
  <dgm:cxnLst>
    <dgm:cxn modelId="{3E8FCAC8-2C5B-45CD-A326-39992321579B}" srcId="{7F0133B5-41C8-4667-95ED-765901B8074D}" destId="{6DCDE56B-5742-414B-98B2-1C18DE032903}" srcOrd="0" destOrd="0" parTransId="{95C04ADB-A6D8-492A-858E-EB05B30EE0B2}" sibTransId="{031651D6-32E5-46D0-896E-AC83C13C7C12}"/>
    <dgm:cxn modelId="{D96905AA-C732-4F9C-BB64-B3445BAEFD6F}" srcId="{875D57FB-C6D1-4F43-94D5-B66A0D5F13F4}" destId="{51D41C33-A9DA-43B6-8EAA-C94BADADF4F0}" srcOrd="0" destOrd="0" parTransId="{7C535948-E5A9-4078-99ED-BB99BC5D89E8}" sibTransId="{A761229F-344F-403E-88F4-82A5B04B7D05}"/>
    <dgm:cxn modelId="{B4DB9B40-2CA4-4DDB-84C7-372332B5568F}" type="presOf" srcId="{7F0133B5-41C8-4667-95ED-765901B8074D}" destId="{542F5810-2F80-4556-A111-CB835DFF2168}" srcOrd="0" destOrd="0" presId="urn:microsoft.com/office/officeart/2005/8/layout/vList5"/>
    <dgm:cxn modelId="{49BB16BD-F90A-49DD-BE02-0D9863F2CB58}" srcId="{9BCAA715-A0E3-4D53-9F38-50D331627A99}" destId="{7F0133B5-41C8-4667-95ED-765901B8074D}" srcOrd="1" destOrd="0" parTransId="{AA12D686-22DD-4D54-90FB-EDF6EC23386C}" sibTransId="{8DCF461B-E202-462D-A566-AEAD4574020C}"/>
    <dgm:cxn modelId="{1FEB85E8-7542-43B6-A33F-7DDC1CF8825B}" srcId="{7F0133B5-41C8-4667-95ED-765901B8074D}" destId="{DD5367C2-6DFE-4B63-A956-34EA4C810279}" srcOrd="2" destOrd="0" parTransId="{957620C7-D015-4CEC-8A2B-E1CD2EA1C38D}" sibTransId="{15EA0A51-F66D-4171-B65F-001C6D578B0E}"/>
    <dgm:cxn modelId="{109E48FF-A8A7-4E6D-9B88-CD76D9737C31}" type="presOf" srcId="{D46FEE0C-826E-402D-B0EA-90E60FB5591D}" destId="{6AAD3DB3-6E95-4725-B2B1-7E6E1B59A095}" srcOrd="0" destOrd="3" presId="urn:microsoft.com/office/officeart/2005/8/layout/vList5"/>
    <dgm:cxn modelId="{40F7C441-A4DD-4434-81D5-3DD34B847CC7}" type="presOf" srcId="{22E4F27E-9C5D-4023-95B4-DB77A1B0BC40}" destId="{6AAD3DB3-6E95-4725-B2B1-7E6E1B59A095}" srcOrd="0" destOrd="4" presId="urn:microsoft.com/office/officeart/2005/8/layout/vList5"/>
    <dgm:cxn modelId="{CFD625D0-DD3C-475C-9AE5-E877640723FE}" type="presOf" srcId="{09B6DF88-AC2C-457A-BE86-C852B99FBECD}" destId="{6AAD3DB3-6E95-4725-B2B1-7E6E1B59A095}" srcOrd="0" destOrd="1" presId="urn:microsoft.com/office/officeart/2005/8/layout/vList5"/>
    <dgm:cxn modelId="{4C3747FB-49D8-4460-9A2D-67AE4E03F285}" type="presOf" srcId="{DD5367C2-6DFE-4B63-A956-34EA4C810279}" destId="{6AAD3DB3-6E95-4725-B2B1-7E6E1B59A095}" srcOrd="0" destOrd="2" presId="urn:microsoft.com/office/officeart/2005/8/layout/vList5"/>
    <dgm:cxn modelId="{939068BA-E0E7-4351-BD1E-4B85B62DB66D}" type="presOf" srcId="{6DCDE56B-5742-414B-98B2-1C18DE032903}" destId="{6AAD3DB3-6E95-4725-B2B1-7E6E1B59A095}" srcOrd="0" destOrd="0" presId="urn:microsoft.com/office/officeart/2005/8/layout/vList5"/>
    <dgm:cxn modelId="{65833621-0891-4B56-924D-38A9FC001FB9}" srcId="{7F0133B5-41C8-4667-95ED-765901B8074D}" destId="{D46FEE0C-826E-402D-B0EA-90E60FB5591D}" srcOrd="3" destOrd="0" parTransId="{F14D8BEB-B31D-423E-B77E-F04065E49302}" sibTransId="{8CFDC9A9-ED9C-4BBC-8459-5A88A15737AB}"/>
    <dgm:cxn modelId="{1F65F190-DE92-4593-829B-9478F25A440A}" type="presOf" srcId="{9BCAA715-A0E3-4D53-9F38-50D331627A99}" destId="{AA1EE931-64C6-4DAF-8F64-28F106C1BE4D}" srcOrd="0" destOrd="0" presId="urn:microsoft.com/office/officeart/2005/8/layout/vList5"/>
    <dgm:cxn modelId="{7B5E8486-F00F-4B49-9023-A4B22E49FEB6}" srcId="{7F0133B5-41C8-4667-95ED-765901B8074D}" destId="{22E4F27E-9C5D-4023-95B4-DB77A1B0BC40}" srcOrd="4" destOrd="0" parTransId="{CCE895E3-D10D-424F-807C-F49E9D427E70}" sibTransId="{172C1B87-781F-4151-B130-E9688C311EA5}"/>
    <dgm:cxn modelId="{BD343571-4AD7-4795-A864-72E7431E0AFE}" type="presOf" srcId="{51D41C33-A9DA-43B6-8EAA-C94BADADF4F0}" destId="{D0D1A31A-586D-4F52-91DC-8E99859F53E9}" srcOrd="0" destOrd="0" presId="urn:microsoft.com/office/officeart/2005/8/layout/vList5"/>
    <dgm:cxn modelId="{FF52B17D-C04B-43D1-ABA1-73E8EECEF32A}" srcId="{9BCAA715-A0E3-4D53-9F38-50D331627A99}" destId="{875D57FB-C6D1-4F43-94D5-B66A0D5F13F4}" srcOrd="0" destOrd="0" parTransId="{E7BA6CCE-1FFD-46B4-831A-D990C5CD9E3B}" sibTransId="{95F12C84-0814-4693-952B-90E94897180A}"/>
    <dgm:cxn modelId="{5194A2CC-8D36-452F-8B20-917E8824E0DF}" srcId="{7F0133B5-41C8-4667-95ED-765901B8074D}" destId="{09B6DF88-AC2C-457A-BE86-C852B99FBECD}" srcOrd="1" destOrd="0" parTransId="{C33E033C-EC40-412F-9F10-F828D9D1A854}" sibTransId="{1D4233C1-7235-4C80-864B-02F125663AF2}"/>
    <dgm:cxn modelId="{977D3756-FE49-4360-816C-E9DA817F9961}" type="presOf" srcId="{875D57FB-C6D1-4F43-94D5-B66A0D5F13F4}" destId="{71B65BF0-805B-4478-8A7A-F411AC5C7699}" srcOrd="0" destOrd="0" presId="urn:microsoft.com/office/officeart/2005/8/layout/vList5"/>
    <dgm:cxn modelId="{CD21DCF8-51BA-441C-BD11-28993BFCCAFE}" type="presParOf" srcId="{AA1EE931-64C6-4DAF-8F64-28F106C1BE4D}" destId="{680831C8-B77C-44C0-8D86-84B0B79F8FB5}" srcOrd="0" destOrd="0" presId="urn:microsoft.com/office/officeart/2005/8/layout/vList5"/>
    <dgm:cxn modelId="{4C782BA2-2A5A-4BB1-8A38-849CFBCA9C87}" type="presParOf" srcId="{680831C8-B77C-44C0-8D86-84B0B79F8FB5}" destId="{71B65BF0-805B-4478-8A7A-F411AC5C7699}" srcOrd="0" destOrd="0" presId="urn:microsoft.com/office/officeart/2005/8/layout/vList5"/>
    <dgm:cxn modelId="{ABE816FD-0A17-4B31-8324-03088A42C895}" type="presParOf" srcId="{680831C8-B77C-44C0-8D86-84B0B79F8FB5}" destId="{D0D1A31A-586D-4F52-91DC-8E99859F53E9}" srcOrd="1" destOrd="0" presId="urn:microsoft.com/office/officeart/2005/8/layout/vList5"/>
    <dgm:cxn modelId="{23F4182E-EC06-497E-ABFA-E351EDA0FB6F}" type="presParOf" srcId="{AA1EE931-64C6-4DAF-8F64-28F106C1BE4D}" destId="{E150E41C-6E1A-4000-8DCD-6728143BFAE5}" srcOrd="1" destOrd="0" presId="urn:microsoft.com/office/officeart/2005/8/layout/vList5"/>
    <dgm:cxn modelId="{56A7B212-5437-47CB-9AEC-6F63C051130C}" type="presParOf" srcId="{AA1EE931-64C6-4DAF-8F64-28F106C1BE4D}" destId="{60BD9CA5-4968-4588-8AA0-D0773C0A6ED1}" srcOrd="2" destOrd="0" presId="urn:microsoft.com/office/officeart/2005/8/layout/vList5"/>
    <dgm:cxn modelId="{6A53739B-A19F-42E2-95C7-652F7AA98255}" type="presParOf" srcId="{60BD9CA5-4968-4588-8AA0-D0773C0A6ED1}" destId="{542F5810-2F80-4556-A111-CB835DFF2168}" srcOrd="0" destOrd="0" presId="urn:microsoft.com/office/officeart/2005/8/layout/vList5"/>
    <dgm:cxn modelId="{6E35BC9C-EA71-40EF-939A-8FA4EA3F1E39}" type="presParOf" srcId="{60BD9CA5-4968-4588-8AA0-D0773C0A6ED1}" destId="{6AAD3DB3-6E95-4725-B2B1-7E6E1B59A0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DD5367C2-6DFE-4B63-A956-34EA4C810279}">
      <dgm:prSet phldrT="[Text]" custT="1"/>
      <dgm:spPr/>
      <dgm:t>
        <a:bodyPr/>
        <a:lstStyle/>
        <a:p>
          <a:pPr>
            <a:lnSpc>
              <a:spcPct val="100000"/>
            </a:lnSpc>
          </a:pPr>
          <a:r>
            <a:rPr lang="en-US" sz="2200" b="1" dirty="0" smtClean="0"/>
            <a:t>Standard:  Define trig ratios &amp; solve problems involving right triangles                                 Clusters:  (G-SRT.C.6 – G-SRT.C.8)</a:t>
          </a:r>
          <a:endParaRPr lang="en-US" sz="2200" b="1" dirty="0"/>
        </a:p>
      </dgm:t>
    </dgm:pt>
    <dgm:pt modelId="{957620C7-D015-4CEC-8A2B-E1CD2EA1C38D}" type="parTrans" cxnId="{1FEB85E8-7542-43B6-A33F-7DDC1CF8825B}">
      <dgm:prSet/>
      <dgm:spPr/>
      <dgm:t>
        <a:bodyPr/>
        <a:lstStyle/>
        <a:p>
          <a:endParaRPr lang="en-US"/>
        </a:p>
      </dgm:t>
    </dgm:pt>
    <dgm:pt modelId="{15EA0A51-F66D-4171-B65F-001C6D578B0E}" type="sibTrans" cxnId="{1FEB85E8-7542-43B6-A33F-7DDC1CF8825B}">
      <dgm:prSet/>
      <dgm:spPr/>
      <dgm:t>
        <a:bodyPr/>
        <a:lstStyle/>
        <a:p>
          <a:endParaRPr lang="en-US"/>
        </a:p>
      </dgm:t>
    </dgm:pt>
    <dgm:pt modelId="{6DCDE56B-5742-414B-98B2-1C18DE032903}">
      <dgm:prSet phldrT="[Text]" custT="1"/>
      <dgm:spPr/>
      <dgm:t>
        <a:bodyPr/>
        <a:lstStyle/>
        <a:p>
          <a:pPr>
            <a:lnSpc>
              <a:spcPct val="100000"/>
            </a:lnSpc>
          </a:pPr>
          <a:r>
            <a:rPr lang="en-US" sz="2200" b="1" dirty="0" smtClean="0"/>
            <a:t>Standard:  Understand similarity in terms of similarity transformations-                         Clusters: (G-SRT.A.1 – G-SRT.A.3)</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09B6DF88-AC2C-457A-BE86-C852B99FBECD}">
      <dgm:prSet phldrT="[Text]" custT="1"/>
      <dgm:spPr/>
      <dgm:t>
        <a:bodyPr/>
        <a:lstStyle/>
        <a:p>
          <a:pPr>
            <a:lnSpc>
              <a:spcPct val="100000"/>
            </a:lnSpc>
          </a:pPr>
          <a:r>
            <a:rPr lang="en-US" sz="2200" b="1" dirty="0" smtClean="0"/>
            <a:t>Standard :  Prove theorems involving similarity- Clusters: (G-SRT.B.4 – G-SRT.B.5)                           </a:t>
          </a:r>
          <a:endParaRPr lang="en-US" sz="2200" b="1" dirty="0"/>
        </a:p>
      </dgm:t>
    </dgm:pt>
    <dgm:pt modelId="{C33E033C-EC40-412F-9F10-F828D9D1A854}" type="parTrans" cxnId="{5194A2CC-8D36-452F-8B20-917E8824E0DF}">
      <dgm:prSet/>
      <dgm:spPr/>
      <dgm:t>
        <a:bodyPr/>
        <a:lstStyle/>
        <a:p>
          <a:endParaRPr lang="en-US"/>
        </a:p>
      </dgm:t>
    </dgm:pt>
    <dgm:pt modelId="{1D4233C1-7235-4C80-864B-02F125663AF2}" type="sibTrans" cxnId="{5194A2CC-8D36-452F-8B20-917E8824E0DF}">
      <dgm:prSet/>
      <dgm:spPr/>
      <dgm:t>
        <a:bodyPr/>
        <a:lstStyle/>
        <a:p>
          <a:endParaRPr lang="en-US"/>
        </a:p>
      </dgm:t>
    </dgm:pt>
    <dgm:pt modelId="{975AB1F7-9E5D-44C7-B3EB-C001CFA5D3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 G-SRT – Similarity, Right Triangles, &amp;                                          Trigonometry</a:t>
          </a:r>
        </a:p>
        <a:p>
          <a:pPr marL="0" marR="0" indent="0" defTabSz="914400" eaLnBrk="1" fontAlgn="auto" latinLnBrk="0" hangingPunct="1">
            <a:lnSpc>
              <a:spcPct val="100000"/>
            </a:lnSpc>
            <a:spcBef>
              <a:spcPts val="0"/>
            </a:spcBef>
            <a:spcAft>
              <a:spcPts val="0"/>
            </a:spcAft>
            <a:buClrTx/>
            <a:buSzTx/>
            <a:buFontTx/>
            <a:buNone/>
            <a:tabLst/>
            <a:defRPr/>
          </a:pPr>
          <a:endParaRPr lang="en-US" sz="2800" b="1" dirty="0"/>
        </a:p>
      </dgm:t>
    </dgm:pt>
    <dgm:pt modelId="{B96627CC-5B67-445D-9089-8E892D8AEA24}" type="parTrans" cxnId="{D2835B4A-952F-4F4E-A4B8-2CE64ED0D5E2}">
      <dgm:prSet/>
      <dgm:spPr/>
      <dgm:t>
        <a:bodyPr/>
        <a:lstStyle/>
        <a:p>
          <a:endParaRPr lang="en-US"/>
        </a:p>
      </dgm:t>
    </dgm:pt>
    <dgm:pt modelId="{5FD7E032-FAFA-4F28-9858-045565EA03DC}" type="sibTrans" cxnId="{D2835B4A-952F-4F4E-A4B8-2CE64ED0D5E2}">
      <dgm:prSet/>
      <dgm:spPr/>
      <dgm:t>
        <a:bodyPr/>
        <a:lstStyle/>
        <a:p>
          <a:endParaRPr lang="en-US"/>
        </a:p>
      </dgm:t>
    </dgm:pt>
    <dgm:pt modelId="{0418479C-ACFD-4394-BA32-C1BB9D25B37B}">
      <dgm:prSet phldrT="[Text]" custT="1"/>
      <dgm:spPr/>
      <dgm:t>
        <a:bodyPr/>
        <a:lstStyle/>
        <a:p>
          <a:endParaRPr lang="en-US" sz="2800" b="1" dirty="0"/>
        </a:p>
      </dgm:t>
    </dgm:pt>
    <dgm:pt modelId="{2A492D61-E4BD-4126-BF42-8C853CB2293F}" type="parTrans" cxnId="{B9E45082-4131-453F-BCC1-45E18151FE95}">
      <dgm:prSet/>
      <dgm:spPr/>
      <dgm:t>
        <a:bodyPr/>
        <a:lstStyle/>
        <a:p>
          <a:endParaRPr lang="en-US"/>
        </a:p>
      </dgm:t>
    </dgm:pt>
    <dgm:pt modelId="{009A3AB8-41E4-4946-AB98-ACCF67F8EF16}" type="sibTrans" cxnId="{B9E45082-4131-453F-BCC1-45E18151FE95}">
      <dgm:prSet/>
      <dgm:spPr/>
      <dgm:t>
        <a:bodyPr/>
        <a:lstStyle/>
        <a:p>
          <a:endParaRPr lang="en-US"/>
        </a:p>
      </dgm:t>
    </dgm:pt>
    <dgm:pt modelId="{F457F950-53DB-4A25-9EC2-FB09A9709E44}">
      <dgm:prSet phldrT="[Text]" custT="1"/>
      <dgm:spPr/>
      <dgm:t>
        <a:bodyPr/>
        <a:lstStyle/>
        <a:p>
          <a:r>
            <a:rPr lang="en-US" sz="2800" b="1" i="1" dirty="0" err="1" smtClean="0"/>
            <a:t>Extention</a:t>
          </a:r>
          <a:r>
            <a:rPr lang="en-US" sz="2800" b="1" i="1" dirty="0" smtClean="0"/>
            <a:t> Standard</a:t>
          </a:r>
          <a:endParaRPr lang="en-US" sz="2800" b="1" i="1" dirty="0"/>
        </a:p>
      </dgm:t>
    </dgm:pt>
    <dgm:pt modelId="{8C2879D9-E8CE-44B9-8C84-BDB579651B3A}" type="parTrans" cxnId="{B9EF3FAF-61C5-492D-9CD3-E2EAEC28C6F6}">
      <dgm:prSet/>
      <dgm:spPr/>
      <dgm:t>
        <a:bodyPr/>
        <a:lstStyle/>
        <a:p>
          <a:endParaRPr lang="en-US"/>
        </a:p>
      </dgm:t>
    </dgm:pt>
    <dgm:pt modelId="{0DC19D32-D00E-49F5-9E58-80A500318E14}" type="sibTrans" cxnId="{B9EF3FAF-61C5-492D-9CD3-E2EAEC28C6F6}">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3"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2934" custScaleY="65036" custLinFactNeighborX="-71" custLinFactNeighborY="-870">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3" custScaleX="1191810" custScaleY="10267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807500" custScaleY="336680" custLinFactNeighborX="1405" custLinFactNeighborY="-1457">
        <dgm:presLayoutVars>
          <dgm:bulletEnabled val="1"/>
        </dgm:presLayoutVars>
      </dgm:prSet>
      <dgm:spPr/>
      <dgm:t>
        <a:bodyPr/>
        <a:lstStyle/>
        <a:p>
          <a:endParaRPr lang="en-US"/>
        </a:p>
      </dgm:t>
    </dgm:pt>
    <dgm:pt modelId="{62B66AAB-991F-43AD-805D-6D290C61AD4F}" type="pres">
      <dgm:prSet presAssocID="{8DCF461B-E202-462D-A566-AEAD4574020C}" presName="sp" presStyleCnt="0"/>
      <dgm:spPr/>
    </dgm:pt>
    <dgm:pt modelId="{9A88E01A-6291-4F7C-B5FF-8DA2736FCD60}" type="pres">
      <dgm:prSet presAssocID="{F457F950-53DB-4A25-9EC2-FB09A9709E44}" presName="linNode" presStyleCnt="0"/>
      <dgm:spPr/>
    </dgm:pt>
    <dgm:pt modelId="{D0D4B0CB-02E9-4C84-8F4A-09B349DB4D0F}" type="pres">
      <dgm:prSet presAssocID="{F457F950-53DB-4A25-9EC2-FB09A9709E44}" presName="parentText" presStyleLbl="node1" presStyleIdx="2" presStyleCnt="3" custScaleX="74992" custScaleY="79321" custLinFactNeighborX="2339" custLinFactNeighborY="-2776">
        <dgm:presLayoutVars>
          <dgm:chMax val="1"/>
          <dgm:bulletEnabled val="1"/>
        </dgm:presLayoutVars>
      </dgm:prSet>
      <dgm:spPr/>
      <dgm:t>
        <a:bodyPr/>
        <a:lstStyle/>
        <a:p>
          <a:endParaRPr lang="en-US"/>
        </a:p>
      </dgm:t>
    </dgm:pt>
  </dgm:ptLst>
  <dgm:cxnLst>
    <dgm:cxn modelId="{3E8FCAC8-2C5B-45CD-A326-39992321579B}" srcId="{7F0133B5-41C8-4667-95ED-765901B8074D}" destId="{6DCDE56B-5742-414B-98B2-1C18DE032903}" srcOrd="0" destOrd="0" parTransId="{95C04ADB-A6D8-492A-858E-EB05B30EE0B2}" sibTransId="{031651D6-32E5-46D0-896E-AC83C13C7C12}"/>
    <dgm:cxn modelId="{B9E45082-4131-453F-BCC1-45E18151FE95}" srcId="{875D57FB-C6D1-4F43-94D5-B66A0D5F13F4}" destId="{0418479C-ACFD-4394-BA32-C1BB9D25B37B}" srcOrd="0" destOrd="0" parTransId="{2A492D61-E4BD-4126-BF42-8C853CB2293F}" sibTransId="{009A3AB8-41E4-4946-AB98-ACCF67F8EF16}"/>
    <dgm:cxn modelId="{7E981E7C-2263-4EB9-9C65-451AB0677C8A}" type="presOf" srcId="{975AB1F7-9E5D-44C7-B3EB-C001CFA5D34C}" destId="{D0D1A31A-586D-4F52-91DC-8E99859F53E9}" srcOrd="0" destOrd="1" presId="urn:microsoft.com/office/officeart/2005/8/layout/vList5"/>
    <dgm:cxn modelId="{42A11E51-2F95-4B09-8077-CA2AC00DB3A8}" type="presOf" srcId="{0418479C-ACFD-4394-BA32-C1BB9D25B37B}" destId="{D0D1A31A-586D-4F52-91DC-8E99859F53E9}" srcOrd="0" destOrd="0" presId="urn:microsoft.com/office/officeart/2005/8/layout/vList5"/>
    <dgm:cxn modelId="{49BB16BD-F90A-49DD-BE02-0D9863F2CB58}" srcId="{9BCAA715-A0E3-4D53-9F38-50D331627A99}" destId="{7F0133B5-41C8-4667-95ED-765901B8074D}" srcOrd="1" destOrd="0" parTransId="{AA12D686-22DD-4D54-90FB-EDF6EC23386C}" sibTransId="{8DCF461B-E202-462D-A566-AEAD4574020C}"/>
    <dgm:cxn modelId="{6B2CC560-3CA3-4E79-93B4-0F02B1422377}" type="presOf" srcId="{6DCDE56B-5742-414B-98B2-1C18DE032903}" destId="{6AAD3DB3-6E95-4725-B2B1-7E6E1B59A095}" srcOrd="0" destOrd="0" presId="urn:microsoft.com/office/officeart/2005/8/layout/vList5"/>
    <dgm:cxn modelId="{1FEB85E8-7542-43B6-A33F-7DDC1CF8825B}" srcId="{7F0133B5-41C8-4667-95ED-765901B8074D}" destId="{DD5367C2-6DFE-4B63-A956-34EA4C810279}" srcOrd="2" destOrd="0" parTransId="{957620C7-D015-4CEC-8A2B-E1CD2EA1C38D}" sibTransId="{15EA0A51-F66D-4171-B65F-001C6D578B0E}"/>
    <dgm:cxn modelId="{755BEA42-2BDF-4B42-A933-F4CD20F4DEFA}" type="presOf" srcId="{F457F950-53DB-4A25-9EC2-FB09A9709E44}" destId="{D0D4B0CB-02E9-4C84-8F4A-09B349DB4D0F}" srcOrd="0" destOrd="0" presId="urn:microsoft.com/office/officeart/2005/8/layout/vList5"/>
    <dgm:cxn modelId="{9BA327D4-5950-422A-95F9-9100294BEA38}" type="presOf" srcId="{7F0133B5-41C8-4667-95ED-765901B8074D}" destId="{542F5810-2F80-4556-A111-CB835DFF2168}" srcOrd="0" destOrd="0" presId="urn:microsoft.com/office/officeart/2005/8/layout/vList5"/>
    <dgm:cxn modelId="{18E5ED9D-7B8B-454B-99A3-51C5DE64440D}" type="presOf" srcId="{875D57FB-C6D1-4F43-94D5-B66A0D5F13F4}" destId="{71B65BF0-805B-4478-8A7A-F411AC5C7699}" srcOrd="0" destOrd="0" presId="urn:microsoft.com/office/officeart/2005/8/layout/vList5"/>
    <dgm:cxn modelId="{AA132484-BE07-44FE-A246-9DEB5473BC0B}" type="presOf" srcId="{09B6DF88-AC2C-457A-BE86-C852B99FBECD}" destId="{6AAD3DB3-6E95-4725-B2B1-7E6E1B59A095}" srcOrd="0" destOrd="1" presId="urn:microsoft.com/office/officeart/2005/8/layout/vList5"/>
    <dgm:cxn modelId="{D2835B4A-952F-4F4E-A4B8-2CE64ED0D5E2}" srcId="{875D57FB-C6D1-4F43-94D5-B66A0D5F13F4}" destId="{975AB1F7-9E5D-44C7-B3EB-C001CFA5D34C}" srcOrd="1" destOrd="0" parTransId="{B96627CC-5B67-445D-9089-8E892D8AEA24}" sibTransId="{5FD7E032-FAFA-4F28-9858-045565EA03DC}"/>
    <dgm:cxn modelId="{6B570B5A-B2F4-4157-B813-F163AC0A5CB7}" type="presOf" srcId="{9BCAA715-A0E3-4D53-9F38-50D331627A99}" destId="{AA1EE931-64C6-4DAF-8F64-28F106C1BE4D}" srcOrd="0" destOrd="0" presId="urn:microsoft.com/office/officeart/2005/8/layout/vList5"/>
    <dgm:cxn modelId="{C1CE4F36-D439-4340-90A2-C13EAA7F8790}" type="presOf" srcId="{DD5367C2-6DFE-4B63-A956-34EA4C810279}" destId="{6AAD3DB3-6E95-4725-B2B1-7E6E1B59A095}" srcOrd="0" destOrd="2" presId="urn:microsoft.com/office/officeart/2005/8/layout/vList5"/>
    <dgm:cxn modelId="{FF52B17D-C04B-43D1-ABA1-73E8EECEF32A}" srcId="{9BCAA715-A0E3-4D53-9F38-50D331627A99}" destId="{875D57FB-C6D1-4F43-94D5-B66A0D5F13F4}" srcOrd="0" destOrd="0" parTransId="{E7BA6CCE-1FFD-46B4-831A-D990C5CD9E3B}" sibTransId="{95F12C84-0814-4693-952B-90E94897180A}"/>
    <dgm:cxn modelId="{5194A2CC-8D36-452F-8B20-917E8824E0DF}" srcId="{7F0133B5-41C8-4667-95ED-765901B8074D}" destId="{09B6DF88-AC2C-457A-BE86-C852B99FBECD}" srcOrd="1" destOrd="0" parTransId="{C33E033C-EC40-412F-9F10-F828D9D1A854}" sibTransId="{1D4233C1-7235-4C80-864B-02F125663AF2}"/>
    <dgm:cxn modelId="{B9EF3FAF-61C5-492D-9CD3-E2EAEC28C6F6}" srcId="{9BCAA715-A0E3-4D53-9F38-50D331627A99}" destId="{F457F950-53DB-4A25-9EC2-FB09A9709E44}" srcOrd="2" destOrd="0" parTransId="{8C2879D9-E8CE-44B9-8C84-BDB579651B3A}" sibTransId="{0DC19D32-D00E-49F5-9E58-80A500318E14}"/>
    <dgm:cxn modelId="{A6405AB9-C2B0-4790-BC56-F7856F144B16}" type="presParOf" srcId="{AA1EE931-64C6-4DAF-8F64-28F106C1BE4D}" destId="{680831C8-B77C-44C0-8D86-84B0B79F8FB5}" srcOrd="0" destOrd="0" presId="urn:microsoft.com/office/officeart/2005/8/layout/vList5"/>
    <dgm:cxn modelId="{FA9BED32-465E-4CC0-B8A3-AF29FDB3123C}" type="presParOf" srcId="{680831C8-B77C-44C0-8D86-84B0B79F8FB5}" destId="{71B65BF0-805B-4478-8A7A-F411AC5C7699}" srcOrd="0" destOrd="0" presId="urn:microsoft.com/office/officeart/2005/8/layout/vList5"/>
    <dgm:cxn modelId="{0FC487C5-75BA-49B7-B382-B03C304DF2E6}" type="presParOf" srcId="{680831C8-B77C-44C0-8D86-84B0B79F8FB5}" destId="{D0D1A31A-586D-4F52-91DC-8E99859F53E9}" srcOrd="1" destOrd="0" presId="urn:microsoft.com/office/officeart/2005/8/layout/vList5"/>
    <dgm:cxn modelId="{85708D52-A125-4B4F-9526-450E45F30B4B}" type="presParOf" srcId="{AA1EE931-64C6-4DAF-8F64-28F106C1BE4D}" destId="{E150E41C-6E1A-4000-8DCD-6728143BFAE5}" srcOrd="1" destOrd="0" presId="urn:microsoft.com/office/officeart/2005/8/layout/vList5"/>
    <dgm:cxn modelId="{AA0E4690-9B75-4A3F-93C2-EB7DCC85927A}" type="presParOf" srcId="{AA1EE931-64C6-4DAF-8F64-28F106C1BE4D}" destId="{60BD9CA5-4968-4588-8AA0-D0773C0A6ED1}" srcOrd="2" destOrd="0" presId="urn:microsoft.com/office/officeart/2005/8/layout/vList5"/>
    <dgm:cxn modelId="{1AD70B14-AD30-495F-B734-805868765F97}" type="presParOf" srcId="{60BD9CA5-4968-4588-8AA0-D0773C0A6ED1}" destId="{542F5810-2F80-4556-A111-CB835DFF2168}" srcOrd="0" destOrd="0" presId="urn:microsoft.com/office/officeart/2005/8/layout/vList5"/>
    <dgm:cxn modelId="{2563461C-3F08-456B-91B7-6934535D1D85}" type="presParOf" srcId="{60BD9CA5-4968-4588-8AA0-D0773C0A6ED1}" destId="{6AAD3DB3-6E95-4725-B2B1-7E6E1B59A095}" srcOrd="1" destOrd="0" presId="urn:microsoft.com/office/officeart/2005/8/layout/vList5"/>
    <dgm:cxn modelId="{33939CB6-4A30-4769-A61E-F1BDD833BF87}" type="presParOf" srcId="{AA1EE931-64C6-4DAF-8F64-28F106C1BE4D}" destId="{62B66AAB-991F-43AD-805D-6D290C61AD4F}" srcOrd="3" destOrd="0" presId="urn:microsoft.com/office/officeart/2005/8/layout/vList5"/>
    <dgm:cxn modelId="{662AC058-018A-4C0F-A459-ACB931D4BE53}" type="presParOf" srcId="{AA1EE931-64C6-4DAF-8F64-28F106C1BE4D}" destId="{9A88E01A-6291-4F7C-B5FF-8DA2736FCD60}" srcOrd="4" destOrd="0" presId="urn:microsoft.com/office/officeart/2005/8/layout/vList5"/>
    <dgm:cxn modelId="{231A7370-3D76-4351-8E7A-7C361256E7C8}" type="presParOf" srcId="{9A88E01A-6291-4F7C-B5FF-8DA2736FCD60}" destId="{D0D4B0CB-02E9-4C84-8F4A-09B349DB4D0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DD5367C2-6DFE-4B63-A956-34EA4C810279}">
      <dgm:prSet phldrT="[Text]" custT="1"/>
      <dgm:spPr/>
      <dgm:t>
        <a:bodyPr/>
        <a:lstStyle/>
        <a:p>
          <a:pPr>
            <a:lnSpc>
              <a:spcPct val="100000"/>
            </a:lnSpc>
          </a:pPr>
          <a:r>
            <a:rPr lang="en-US" sz="2200" b="1" dirty="0" smtClean="0"/>
            <a:t>Standard:  Use coordinates to prove simple geometric theorems algebraically               Cluster:  (G-GPE.B.4)</a:t>
          </a:r>
          <a:endParaRPr lang="en-US" sz="2200" b="1" dirty="0"/>
        </a:p>
      </dgm:t>
    </dgm:pt>
    <dgm:pt modelId="{957620C7-D015-4CEC-8A2B-E1CD2EA1C38D}" type="parTrans" cxnId="{1FEB85E8-7542-43B6-A33F-7DDC1CF8825B}">
      <dgm:prSet/>
      <dgm:spPr/>
      <dgm:t>
        <a:bodyPr/>
        <a:lstStyle/>
        <a:p>
          <a:endParaRPr lang="en-US"/>
        </a:p>
      </dgm:t>
    </dgm:pt>
    <dgm:pt modelId="{15EA0A51-F66D-4171-B65F-001C6D578B0E}" type="sibTrans" cxnId="{1FEB85E8-7542-43B6-A33F-7DDC1CF8825B}">
      <dgm:prSet/>
      <dgm:spPr/>
      <dgm:t>
        <a:bodyPr/>
        <a:lstStyle/>
        <a:p>
          <a:endParaRPr lang="en-US"/>
        </a:p>
      </dgm:t>
    </dgm:pt>
    <dgm:pt modelId="{6DCDE56B-5742-414B-98B2-1C18DE032903}">
      <dgm:prSet phldrT="[Text]" custT="1"/>
      <dgm:spPr/>
      <dgm:t>
        <a:bodyPr/>
        <a:lstStyle/>
        <a:p>
          <a:pPr>
            <a:lnSpc>
              <a:spcPct val="100000"/>
            </a:lnSpc>
          </a:pPr>
          <a:r>
            <a:rPr lang="en-US" sz="2200" b="1" dirty="0" smtClean="0"/>
            <a:t>Standard: Understand and apply theorems about circles - Clusters: (G-C.A.1 - G-C.A.3)</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09B6DF88-AC2C-457A-BE86-C852B99FBECD}">
      <dgm:prSet phldrT="[Text]" custT="1"/>
      <dgm:spPr/>
      <dgm:t>
        <a:bodyPr/>
        <a:lstStyle/>
        <a:p>
          <a:pPr>
            <a:lnSpc>
              <a:spcPct val="100000"/>
            </a:lnSpc>
          </a:pPr>
          <a:r>
            <a:rPr lang="en-US" sz="2200" b="1" dirty="0" smtClean="0"/>
            <a:t>Standard : Find arc lengths and areas of sectors of circles – Cluster:  (G-C.B.5)</a:t>
          </a:r>
          <a:endParaRPr lang="en-US" sz="2200" b="1" dirty="0"/>
        </a:p>
      </dgm:t>
    </dgm:pt>
    <dgm:pt modelId="{C33E033C-EC40-412F-9F10-F828D9D1A854}" type="parTrans" cxnId="{5194A2CC-8D36-452F-8B20-917E8824E0DF}">
      <dgm:prSet/>
      <dgm:spPr/>
      <dgm:t>
        <a:bodyPr/>
        <a:lstStyle/>
        <a:p>
          <a:endParaRPr lang="en-US"/>
        </a:p>
      </dgm:t>
    </dgm:pt>
    <dgm:pt modelId="{1D4233C1-7235-4C80-864B-02F125663AF2}" type="sibTrans" cxnId="{5194A2CC-8D36-452F-8B20-917E8824E0DF}">
      <dgm:prSet/>
      <dgm:spPr/>
      <dgm:t>
        <a:bodyPr/>
        <a:lstStyle/>
        <a:p>
          <a:endParaRPr lang="en-US"/>
        </a:p>
      </dgm:t>
    </dgm:pt>
    <dgm:pt modelId="{975AB1F7-9E5D-44C7-B3EB-C001CFA5D3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 G-C – Circles</a:t>
          </a:r>
        </a:p>
        <a:p>
          <a:pPr marL="0" marR="0" indent="0" defTabSz="914400" eaLnBrk="1" fontAlgn="auto" latinLnBrk="0" hangingPunct="1">
            <a:lnSpc>
              <a:spcPct val="100000"/>
            </a:lnSpc>
            <a:spcBef>
              <a:spcPts val="0"/>
            </a:spcBef>
            <a:spcAft>
              <a:spcPts val="0"/>
            </a:spcAft>
            <a:buClrTx/>
            <a:buSzTx/>
            <a:buFontTx/>
            <a:buNone/>
            <a:tabLst/>
            <a:defRPr/>
          </a:pPr>
          <a:endParaRPr lang="en-US" sz="2800" b="1" dirty="0"/>
        </a:p>
      </dgm:t>
    </dgm:pt>
    <dgm:pt modelId="{B96627CC-5B67-445D-9089-8E892D8AEA24}" type="parTrans" cxnId="{D2835B4A-952F-4F4E-A4B8-2CE64ED0D5E2}">
      <dgm:prSet/>
      <dgm:spPr/>
      <dgm:t>
        <a:bodyPr/>
        <a:lstStyle/>
        <a:p>
          <a:endParaRPr lang="en-US"/>
        </a:p>
      </dgm:t>
    </dgm:pt>
    <dgm:pt modelId="{5FD7E032-FAFA-4F28-9858-045565EA03DC}" type="sibTrans" cxnId="{D2835B4A-952F-4F4E-A4B8-2CE64ED0D5E2}">
      <dgm:prSet/>
      <dgm:spPr/>
      <dgm:t>
        <a:bodyPr/>
        <a:lstStyle/>
        <a:p>
          <a:endParaRPr lang="en-US"/>
        </a:p>
      </dgm:t>
    </dgm:pt>
    <dgm:pt modelId="{0418479C-ACFD-4394-BA32-C1BB9D25B37B}">
      <dgm:prSet phldrT="[Text]" custT="1"/>
      <dgm:spPr/>
      <dgm:t>
        <a:bodyPr/>
        <a:lstStyle/>
        <a:p>
          <a:endParaRPr lang="en-US" sz="2800" b="1" dirty="0"/>
        </a:p>
      </dgm:t>
    </dgm:pt>
    <dgm:pt modelId="{2A492D61-E4BD-4126-BF42-8C853CB2293F}" type="parTrans" cxnId="{B9E45082-4131-453F-BCC1-45E18151FE95}">
      <dgm:prSet/>
      <dgm:spPr/>
      <dgm:t>
        <a:bodyPr/>
        <a:lstStyle/>
        <a:p>
          <a:endParaRPr lang="en-US"/>
        </a:p>
      </dgm:t>
    </dgm:pt>
    <dgm:pt modelId="{009A3AB8-41E4-4946-AB98-ACCF67F8EF16}" type="sibTrans" cxnId="{B9E45082-4131-453F-BCC1-45E18151FE95}">
      <dgm:prSet/>
      <dgm:spPr/>
      <dgm:t>
        <a:bodyPr/>
        <a:lstStyle/>
        <a:p>
          <a:endParaRPr lang="en-US"/>
        </a:p>
      </dgm:t>
    </dgm:pt>
    <dgm:pt modelId="{F457F950-53DB-4A25-9EC2-FB09A9709E44}">
      <dgm:prSet phldrT="[Text]" custT="1"/>
      <dgm:spPr/>
      <dgm:t>
        <a:bodyPr/>
        <a:lstStyle/>
        <a:p>
          <a:r>
            <a:rPr lang="en-US" sz="2800" b="1" i="1" dirty="0" err="1" smtClean="0"/>
            <a:t>Extention</a:t>
          </a:r>
          <a:r>
            <a:rPr lang="en-US" sz="2800" b="1" i="1" dirty="0" smtClean="0"/>
            <a:t> Standards</a:t>
          </a:r>
          <a:endParaRPr lang="en-US" sz="2800" b="1" i="1" dirty="0"/>
        </a:p>
      </dgm:t>
    </dgm:pt>
    <dgm:pt modelId="{8C2879D9-E8CE-44B9-8C84-BDB579651B3A}" type="parTrans" cxnId="{B9EF3FAF-61C5-492D-9CD3-E2EAEC28C6F6}">
      <dgm:prSet/>
      <dgm:spPr/>
      <dgm:t>
        <a:bodyPr/>
        <a:lstStyle/>
        <a:p>
          <a:endParaRPr lang="en-US"/>
        </a:p>
      </dgm:t>
    </dgm:pt>
    <dgm:pt modelId="{0DC19D32-D00E-49F5-9E58-80A500318E14}" type="sibTrans" cxnId="{B9EF3FAF-61C5-492D-9CD3-E2EAEC28C6F6}">
      <dgm:prSet/>
      <dgm:spPr/>
      <dgm:t>
        <a:bodyPr/>
        <a:lstStyle/>
        <a:p>
          <a:endParaRPr lang="en-US"/>
        </a:p>
      </dgm:t>
    </dgm:pt>
    <dgm:pt modelId="{A68997D8-31EB-4AB7-BBE9-32BCE1EC0F6B}">
      <dgm:prSet phldrT="[Text]" custT="1"/>
      <dgm:spPr/>
      <dgm:t>
        <a:bodyPr/>
        <a:lstStyle/>
        <a:p>
          <a:pPr>
            <a:lnSpc>
              <a:spcPct val="100000"/>
            </a:lnSpc>
          </a:pPr>
          <a:r>
            <a:rPr lang="en-US" sz="2200" b="1" dirty="0" smtClean="0"/>
            <a:t>Standard: Translate between the geometric description and the equation for a conic section – Clusters  (G-GPE.A.1)              </a:t>
          </a:r>
          <a:endParaRPr lang="en-US" sz="2200" b="1" dirty="0"/>
        </a:p>
      </dgm:t>
    </dgm:pt>
    <dgm:pt modelId="{634632EC-6DAA-4701-AEF8-285068646459}" type="parTrans" cxnId="{DC8379A1-C5EA-4034-AF30-27CD8862F54D}">
      <dgm:prSet/>
      <dgm:spPr/>
      <dgm:t>
        <a:bodyPr/>
        <a:lstStyle/>
        <a:p>
          <a:endParaRPr lang="en-US"/>
        </a:p>
      </dgm:t>
    </dgm:pt>
    <dgm:pt modelId="{D2BF290B-DD4C-4F97-BC35-94F1A91D3141}" type="sibTrans" cxnId="{DC8379A1-C5EA-4034-AF30-27CD8862F54D}">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3"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0051" custScaleY="22437" custLinFactNeighborX="-71" custLinFactNeighborY="-870">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3" custScaleX="1191810" custScaleY="10267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807500" custScaleY="336680" custLinFactNeighborX="-5454" custLinFactNeighborY="-15915">
        <dgm:presLayoutVars>
          <dgm:bulletEnabled val="1"/>
        </dgm:presLayoutVars>
      </dgm:prSet>
      <dgm:spPr/>
      <dgm:t>
        <a:bodyPr/>
        <a:lstStyle/>
        <a:p>
          <a:endParaRPr lang="en-US"/>
        </a:p>
      </dgm:t>
    </dgm:pt>
    <dgm:pt modelId="{62B66AAB-991F-43AD-805D-6D290C61AD4F}" type="pres">
      <dgm:prSet presAssocID="{8DCF461B-E202-462D-A566-AEAD4574020C}" presName="sp" presStyleCnt="0"/>
      <dgm:spPr/>
    </dgm:pt>
    <dgm:pt modelId="{9A88E01A-6291-4F7C-B5FF-8DA2736FCD60}" type="pres">
      <dgm:prSet presAssocID="{F457F950-53DB-4A25-9EC2-FB09A9709E44}" presName="linNode" presStyleCnt="0"/>
      <dgm:spPr/>
    </dgm:pt>
    <dgm:pt modelId="{D0D4B0CB-02E9-4C84-8F4A-09B349DB4D0F}" type="pres">
      <dgm:prSet presAssocID="{F457F950-53DB-4A25-9EC2-FB09A9709E44}" presName="parentText" presStyleLbl="node1" presStyleIdx="2" presStyleCnt="3" custScaleX="74992" custScaleY="79321" custLinFactNeighborX="-6996" custLinFactNeighborY="-803">
        <dgm:presLayoutVars>
          <dgm:chMax val="1"/>
          <dgm:bulletEnabled val="1"/>
        </dgm:presLayoutVars>
      </dgm:prSet>
      <dgm:spPr/>
      <dgm:t>
        <a:bodyPr/>
        <a:lstStyle/>
        <a:p>
          <a:endParaRPr lang="en-US"/>
        </a:p>
      </dgm:t>
    </dgm:pt>
  </dgm:ptLst>
  <dgm:cxnLst>
    <dgm:cxn modelId="{3E8FCAC8-2C5B-45CD-A326-39992321579B}" srcId="{7F0133B5-41C8-4667-95ED-765901B8074D}" destId="{6DCDE56B-5742-414B-98B2-1C18DE032903}" srcOrd="0" destOrd="0" parTransId="{95C04ADB-A6D8-492A-858E-EB05B30EE0B2}" sibTransId="{031651D6-32E5-46D0-896E-AC83C13C7C12}"/>
    <dgm:cxn modelId="{2608400F-9AFC-4FCE-B982-9E9B241CA2EF}" type="presOf" srcId="{875D57FB-C6D1-4F43-94D5-B66A0D5F13F4}" destId="{71B65BF0-805B-4478-8A7A-F411AC5C7699}" srcOrd="0" destOrd="0" presId="urn:microsoft.com/office/officeart/2005/8/layout/vList5"/>
    <dgm:cxn modelId="{B9E45082-4131-453F-BCC1-45E18151FE95}" srcId="{875D57FB-C6D1-4F43-94D5-B66A0D5F13F4}" destId="{0418479C-ACFD-4394-BA32-C1BB9D25B37B}" srcOrd="0" destOrd="0" parTransId="{2A492D61-E4BD-4126-BF42-8C853CB2293F}" sibTransId="{009A3AB8-41E4-4946-AB98-ACCF67F8EF16}"/>
    <dgm:cxn modelId="{49BB16BD-F90A-49DD-BE02-0D9863F2CB58}" srcId="{9BCAA715-A0E3-4D53-9F38-50D331627A99}" destId="{7F0133B5-41C8-4667-95ED-765901B8074D}" srcOrd="1" destOrd="0" parTransId="{AA12D686-22DD-4D54-90FB-EDF6EC23386C}" sibTransId="{8DCF461B-E202-462D-A566-AEAD4574020C}"/>
    <dgm:cxn modelId="{1FEB85E8-7542-43B6-A33F-7DDC1CF8825B}" srcId="{7F0133B5-41C8-4667-95ED-765901B8074D}" destId="{DD5367C2-6DFE-4B63-A956-34EA4C810279}" srcOrd="3" destOrd="0" parTransId="{957620C7-D015-4CEC-8A2B-E1CD2EA1C38D}" sibTransId="{15EA0A51-F66D-4171-B65F-001C6D578B0E}"/>
    <dgm:cxn modelId="{DC8379A1-C5EA-4034-AF30-27CD8862F54D}" srcId="{7F0133B5-41C8-4667-95ED-765901B8074D}" destId="{A68997D8-31EB-4AB7-BBE9-32BCE1EC0F6B}" srcOrd="2" destOrd="0" parTransId="{634632EC-6DAA-4701-AEF8-285068646459}" sibTransId="{D2BF290B-DD4C-4F97-BC35-94F1A91D3141}"/>
    <dgm:cxn modelId="{A110909B-1837-4980-B03A-569F88F4C053}" type="presOf" srcId="{DD5367C2-6DFE-4B63-A956-34EA4C810279}" destId="{6AAD3DB3-6E95-4725-B2B1-7E6E1B59A095}" srcOrd="0" destOrd="3" presId="urn:microsoft.com/office/officeart/2005/8/layout/vList5"/>
    <dgm:cxn modelId="{D2835B4A-952F-4F4E-A4B8-2CE64ED0D5E2}" srcId="{875D57FB-C6D1-4F43-94D5-B66A0D5F13F4}" destId="{975AB1F7-9E5D-44C7-B3EB-C001CFA5D34C}" srcOrd="1" destOrd="0" parTransId="{B96627CC-5B67-445D-9089-8E892D8AEA24}" sibTransId="{5FD7E032-FAFA-4F28-9858-045565EA03DC}"/>
    <dgm:cxn modelId="{A26EF47B-BB56-43DE-8065-D91821D7C926}" type="presOf" srcId="{F457F950-53DB-4A25-9EC2-FB09A9709E44}" destId="{D0D4B0CB-02E9-4C84-8F4A-09B349DB4D0F}" srcOrd="0" destOrd="0" presId="urn:microsoft.com/office/officeart/2005/8/layout/vList5"/>
    <dgm:cxn modelId="{BC20887F-24CF-4874-9F54-B0325E4A6926}" type="presOf" srcId="{A68997D8-31EB-4AB7-BBE9-32BCE1EC0F6B}" destId="{6AAD3DB3-6E95-4725-B2B1-7E6E1B59A095}" srcOrd="0" destOrd="2" presId="urn:microsoft.com/office/officeart/2005/8/layout/vList5"/>
    <dgm:cxn modelId="{46F9B931-AD79-45CF-B908-BF022632EFCB}" type="presOf" srcId="{7F0133B5-41C8-4667-95ED-765901B8074D}" destId="{542F5810-2F80-4556-A111-CB835DFF2168}" srcOrd="0" destOrd="0" presId="urn:microsoft.com/office/officeart/2005/8/layout/vList5"/>
    <dgm:cxn modelId="{1D7CE638-F298-41CA-8DD5-7EAB8BC72F75}" type="presOf" srcId="{0418479C-ACFD-4394-BA32-C1BB9D25B37B}" destId="{D0D1A31A-586D-4F52-91DC-8E99859F53E9}" srcOrd="0" destOrd="0" presId="urn:microsoft.com/office/officeart/2005/8/layout/vList5"/>
    <dgm:cxn modelId="{30A39ACC-C126-41EA-BFF4-C73288D4D672}" type="presOf" srcId="{975AB1F7-9E5D-44C7-B3EB-C001CFA5D34C}" destId="{D0D1A31A-586D-4F52-91DC-8E99859F53E9}" srcOrd="0" destOrd="1" presId="urn:microsoft.com/office/officeart/2005/8/layout/vList5"/>
    <dgm:cxn modelId="{FF52B17D-C04B-43D1-ABA1-73E8EECEF32A}" srcId="{9BCAA715-A0E3-4D53-9F38-50D331627A99}" destId="{875D57FB-C6D1-4F43-94D5-B66A0D5F13F4}" srcOrd="0" destOrd="0" parTransId="{E7BA6CCE-1FFD-46B4-831A-D990C5CD9E3B}" sibTransId="{95F12C84-0814-4693-952B-90E94897180A}"/>
    <dgm:cxn modelId="{0848BD3E-89D0-44D7-A980-CFDB260E7A4A}" type="presOf" srcId="{6DCDE56B-5742-414B-98B2-1C18DE032903}" destId="{6AAD3DB3-6E95-4725-B2B1-7E6E1B59A095}" srcOrd="0" destOrd="0" presId="urn:microsoft.com/office/officeart/2005/8/layout/vList5"/>
    <dgm:cxn modelId="{5194A2CC-8D36-452F-8B20-917E8824E0DF}" srcId="{7F0133B5-41C8-4667-95ED-765901B8074D}" destId="{09B6DF88-AC2C-457A-BE86-C852B99FBECD}" srcOrd="1" destOrd="0" parTransId="{C33E033C-EC40-412F-9F10-F828D9D1A854}" sibTransId="{1D4233C1-7235-4C80-864B-02F125663AF2}"/>
    <dgm:cxn modelId="{9D625759-E681-422C-B8BB-E8BCA86B732A}" type="presOf" srcId="{9BCAA715-A0E3-4D53-9F38-50D331627A99}" destId="{AA1EE931-64C6-4DAF-8F64-28F106C1BE4D}" srcOrd="0" destOrd="0" presId="urn:microsoft.com/office/officeart/2005/8/layout/vList5"/>
    <dgm:cxn modelId="{B9EF3FAF-61C5-492D-9CD3-E2EAEC28C6F6}" srcId="{9BCAA715-A0E3-4D53-9F38-50D331627A99}" destId="{F457F950-53DB-4A25-9EC2-FB09A9709E44}" srcOrd="2" destOrd="0" parTransId="{8C2879D9-E8CE-44B9-8C84-BDB579651B3A}" sibTransId="{0DC19D32-D00E-49F5-9E58-80A500318E14}"/>
    <dgm:cxn modelId="{12AF18B2-08DC-49CB-B408-5F1ED59E0408}" type="presOf" srcId="{09B6DF88-AC2C-457A-BE86-C852B99FBECD}" destId="{6AAD3DB3-6E95-4725-B2B1-7E6E1B59A095}" srcOrd="0" destOrd="1" presId="urn:microsoft.com/office/officeart/2005/8/layout/vList5"/>
    <dgm:cxn modelId="{4E2D4425-E41C-4E53-B5C2-6C19B9ABAD2E}" type="presParOf" srcId="{AA1EE931-64C6-4DAF-8F64-28F106C1BE4D}" destId="{680831C8-B77C-44C0-8D86-84B0B79F8FB5}" srcOrd="0" destOrd="0" presId="urn:microsoft.com/office/officeart/2005/8/layout/vList5"/>
    <dgm:cxn modelId="{F8C6FF59-4859-4FA5-80E5-CB318C4208CC}" type="presParOf" srcId="{680831C8-B77C-44C0-8D86-84B0B79F8FB5}" destId="{71B65BF0-805B-4478-8A7A-F411AC5C7699}" srcOrd="0" destOrd="0" presId="urn:microsoft.com/office/officeart/2005/8/layout/vList5"/>
    <dgm:cxn modelId="{3C05B5D3-6473-465F-9C8A-0D1C483F1920}" type="presParOf" srcId="{680831C8-B77C-44C0-8D86-84B0B79F8FB5}" destId="{D0D1A31A-586D-4F52-91DC-8E99859F53E9}" srcOrd="1" destOrd="0" presId="urn:microsoft.com/office/officeart/2005/8/layout/vList5"/>
    <dgm:cxn modelId="{FFC96A5F-2CA9-427C-8ACC-07B86935808E}" type="presParOf" srcId="{AA1EE931-64C6-4DAF-8F64-28F106C1BE4D}" destId="{E150E41C-6E1A-4000-8DCD-6728143BFAE5}" srcOrd="1" destOrd="0" presId="urn:microsoft.com/office/officeart/2005/8/layout/vList5"/>
    <dgm:cxn modelId="{86F97B57-7568-4FA8-92DE-6DE53501A871}" type="presParOf" srcId="{AA1EE931-64C6-4DAF-8F64-28F106C1BE4D}" destId="{60BD9CA5-4968-4588-8AA0-D0773C0A6ED1}" srcOrd="2" destOrd="0" presId="urn:microsoft.com/office/officeart/2005/8/layout/vList5"/>
    <dgm:cxn modelId="{9D23CE83-3597-4005-8C8F-8704B1A0CBC9}" type="presParOf" srcId="{60BD9CA5-4968-4588-8AA0-D0773C0A6ED1}" destId="{542F5810-2F80-4556-A111-CB835DFF2168}" srcOrd="0" destOrd="0" presId="urn:microsoft.com/office/officeart/2005/8/layout/vList5"/>
    <dgm:cxn modelId="{85A41446-F368-4DF1-A3C7-CBA6B4263F82}" type="presParOf" srcId="{60BD9CA5-4968-4588-8AA0-D0773C0A6ED1}" destId="{6AAD3DB3-6E95-4725-B2B1-7E6E1B59A095}" srcOrd="1" destOrd="0" presId="urn:microsoft.com/office/officeart/2005/8/layout/vList5"/>
    <dgm:cxn modelId="{83875D63-D67E-48EC-99F8-6AAE72A17971}" type="presParOf" srcId="{AA1EE931-64C6-4DAF-8F64-28F106C1BE4D}" destId="{62B66AAB-991F-43AD-805D-6D290C61AD4F}" srcOrd="3" destOrd="0" presId="urn:microsoft.com/office/officeart/2005/8/layout/vList5"/>
    <dgm:cxn modelId="{38780FFC-BB7F-40CC-B398-2093D6FCA4EC}" type="presParOf" srcId="{AA1EE931-64C6-4DAF-8F64-28F106C1BE4D}" destId="{9A88E01A-6291-4F7C-B5FF-8DA2736FCD60}" srcOrd="4" destOrd="0" presId="urn:microsoft.com/office/officeart/2005/8/layout/vList5"/>
    <dgm:cxn modelId="{1942774D-DE99-409F-873E-3E6A5D6C011C}" type="presParOf" srcId="{9A88E01A-6291-4F7C-B5FF-8DA2736FCD60}" destId="{D0D4B0CB-02E9-4C84-8F4A-09B349DB4D0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975AB1F7-9E5D-44C7-B3EB-C001CFA5D3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 G-GPE – Expressing geometric properties with equations </a:t>
          </a:r>
        </a:p>
        <a:p>
          <a:pPr marL="0" marR="0" indent="0" defTabSz="914400" eaLnBrk="1" fontAlgn="auto" latinLnBrk="0" hangingPunct="1">
            <a:lnSpc>
              <a:spcPct val="100000"/>
            </a:lnSpc>
            <a:spcBef>
              <a:spcPts val="0"/>
            </a:spcBef>
            <a:spcAft>
              <a:spcPts val="0"/>
            </a:spcAft>
            <a:buClrTx/>
            <a:buSzTx/>
            <a:buFontTx/>
            <a:buNone/>
            <a:tabLst/>
            <a:defRPr/>
          </a:pPr>
          <a:endParaRPr lang="en-US" sz="2800" b="1" dirty="0"/>
        </a:p>
      </dgm:t>
    </dgm:pt>
    <dgm:pt modelId="{B96627CC-5B67-445D-9089-8E892D8AEA24}" type="parTrans" cxnId="{D2835B4A-952F-4F4E-A4B8-2CE64ED0D5E2}">
      <dgm:prSet/>
      <dgm:spPr/>
      <dgm:t>
        <a:bodyPr/>
        <a:lstStyle/>
        <a:p>
          <a:endParaRPr lang="en-US"/>
        </a:p>
      </dgm:t>
    </dgm:pt>
    <dgm:pt modelId="{5FD7E032-FAFA-4F28-9858-045565EA03DC}" type="sibTrans" cxnId="{D2835B4A-952F-4F4E-A4B8-2CE64ED0D5E2}">
      <dgm:prSet/>
      <dgm:spPr/>
      <dgm:t>
        <a:bodyPr/>
        <a:lstStyle/>
        <a:p>
          <a:endParaRPr lang="en-US"/>
        </a:p>
      </dgm:t>
    </dgm:pt>
    <dgm:pt modelId="{0418479C-ACFD-4394-BA32-C1BB9D25B37B}">
      <dgm:prSet phldrT="[Text]" custT="1"/>
      <dgm:spPr/>
      <dgm:t>
        <a:bodyPr/>
        <a:lstStyle/>
        <a:p>
          <a:endParaRPr lang="en-US" sz="2800" b="1" dirty="0"/>
        </a:p>
      </dgm:t>
    </dgm:pt>
    <dgm:pt modelId="{2A492D61-E4BD-4126-BF42-8C853CB2293F}" type="parTrans" cxnId="{B9E45082-4131-453F-BCC1-45E18151FE95}">
      <dgm:prSet/>
      <dgm:spPr/>
      <dgm:t>
        <a:bodyPr/>
        <a:lstStyle/>
        <a:p>
          <a:endParaRPr lang="en-US"/>
        </a:p>
      </dgm:t>
    </dgm:pt>
    <dgm:pt modelId="{009A3AB8-41E4-4946-AB98-ACCF67F8EF16}" type="sibTrans" cxnId="{B9E45082-4131-453F-BCC1-45E18151FE95}">
      <dgm:prSet/>
      <dgm:spPr/>
      <dgm:t>
        <a:bodyPr/>
        <a:lstStyle/>
        <a:p>
          <a:endParaRPr lang="en-US"/>
        </a:p>
      </dgm:t>
    </dgm:pt>
    <dgm:pt modelId="{DD5367C2-6DFE-4B63-A956-34EA4C810279}">
      <dgm:prSet phldrT="[Text]" custT="1"/>
      <dgm:spPr/>
      <dgm:t>
        <a:bodyPr/>
        <a:lstStyle/>
        <a:p>
          <a:pPr>
            <a:lnSpc>
              <a:spcPct val="100000"/>
            </a:lnSpc>
          </a:pPr>
          <a:r>
            <a:rPr lang="en-US" sz="2200" b="1" dirty="0" smtClean="0"/>
            <a:t>Standard:  Apply geometric concepts in modeling situations -                               Cluster:  (G-MG.A.1-G-MG.A.3)</a:t>
          </a:r>
          <a:endParaRPr lang="en-US" sz="2200" b="1" dirty="0"/>
        </a:p>
      </dgm:t>
    </dgm:pt>
    <dgm:pt modelId="{15EA0A51-F66D-4171-B65F-001C6D578B0E}" type="sibTrans" cxnId="{1FEB85E8-7542-43B6-A33F-7DDC1CF8825B}">
      <dgm:prSet/>
      <dgm:spPr/>
      <dgm:t>
        <a:bodyPr/>
        <a:lstStyle/>
        <a:p>
          <a:endParaRPr lang="en-US"/>
        </a:p>
      </dgm:t>
    </dgm:pt>
    <dgm:pt modelId="{957620C7-D015-4CEC-8A2B-E1CD2EA1C38D}" type="parTrans" cxnId="{1FEB85E8-7542-43B6-A33F-7DDC1CF8825B}">
      <dgm:prSet/>
      <dgm:spPr/>
      <dgm:t>
        <a:bodyPr/>
        <a:lstStyle/>
        <a:p>
          <a:endParaRPr lang="en-US"/>
        </a:p>
      </dgm:t>
    </dgm:pt>
    <dgm:pt modelId="{A68997D8-31EB-4AB7-BBE9-32BCE1EC0F6B}">
      <dgm:prSet phldrT="[Text]" custT="1"/>
      <dgm:spPr/>
      <dgm:t>
        <a:bodyPr/>
        <a:lstStyle/>
        <a:p>
          <a:pPr>
            <a:lnSpc>
              <a:spcPct val="100000"/>
            </a:lnSpc>
          </a:pPr>
          <a:r>
            <a:rPr lang="en-US" sz="2200" b="1" dirty="0" smtClean="0"/>
            <a:t>Standard: Visualize relationships between two-dimensional &amp; three-dimensional objects – Clusters  (G-GMD.B.4)              </a:t>
          </a:r>
          <a:endParaRPr lang="en-US" sz="2200" b="1" dirty="0"/>
        </a:p>
      </dgm:t>
    </dgm:pt>
    <dgm:pt modelId="{D2BF290B-DD4C-4F97-BC35-94F1A91D3141}" type="sibTrans" cxnId="{DC8379A1-C5EA-4034-AF30-27CD8862F54D}">
      <dgm:prSet/>
      <dgm:spPr/>
      <dgm:t>
        <a:bodyPr/>
        <a:lstStyle/>
        <a:p>
          <a:endParaRPr lang="en-US"/>
        </a:p>
      </dgm:t>
    </dgm:pt>
    <dgm:pt modelId="{634632EC-6DAA-4701-AEF8-285068646459}" type="parTrans" cxnId="{DC8379A1-C5EA-4034-AF30-27CD8862F54D}">
      <dgm:prSet/>
      <dgm:spPr/>
      <dgm:t>
        <a:bodyPr/>
        <a:lstStyle/>
        <a:p>
          <a:endParaRPr lang="en-US"/>
        </a:p>
      </dgm:t>
    </dgm:pt>
    <dgm:pt modelId="{6DCDE56B-5742-414B-98B2-1C18DE032903}">
      <dgm:prSet phldrT="[Text]" custT="1"/>
      <dgm:spPr/>
      <dgm:t>
        <a:bodyPr/>
        <a:lstStyle/>
        <a:p>
          <a:pPr>
            <a:lnSpc>
              <a:spcPct val="100000"/>
            </a:lnSpc>
          </a:pPr>
          <a:r>
            <a:rPr lang="en-US" sz="2200" b="1" dirty="0" smtClean="0"/>
            <a:t>Standard: Explain volume formulas and use them to solve problems-Clusters:                            (G-GMD.A.1 - G-GMD.A.3)</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2"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0058" custScaleY="42288" custLinFactNeighborX="-527" custLinFactNeighborY="-10880">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2" custScaleX="1191810" custScaleY="10267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547177" custScaleY="252592" custLinFactNeighborX="-5454" custLinFactNeighborY="-15915">
        <dgm:presLayoutVars>
          <dgm:bulletEnabled val="1"/>
        </dgm:presLayoutVars>
      </dgm:prSet>
      <dgm:spPr/>
      <dgm:t>
        <a:bodyPr/>
        <a:lstStyle/>
        <a:p>
          <a:endParaRPr lang="en-US"/>
        </a:p>
      </dgm:t>
    </dgm:pt>
  </dgm:ptLst>
  <dgm:cxnLst>
    <dgm:cxn modelId="{74D76E12-1DF2-42B6-811F-082B911558ED}" type="presOf" srcId="{875D57FB-C6D1-4F43-94D5-B66A0D5F13F4}" destId="{71B65BF0-805B-4478-8A7A-F411AC5C7699}" srcOrd="0" destOrd="0" presId="urn:microsoft.com/office/officeart/2005/8/layout/vList5"/>
    <dgm:cxn modelId="{1FEB85E8-7542-43B6-A33F-7DDC1CF8825B}" srcId="{7F0133B5-41C8-4667-95ED-765901B8074D}" destId="{DD5367C2-6DFE-4B63-A956-34EA4C810279}" srcOrd="2" destOrd="0" parTransId="{957620C7-D015-4CEC-8A2B-E1CD2EA1C38D}" sibTransId="{15EA0A51-F66D-4171-B65F-001C6D578B0E}"/>
    <dgm:cxn modelId="{3E8FCAC8-2C5B-45CD-A326-39992321579B}" srcId="{7F0133B5-41C8-4667-95ED-765901B8074D}" destId="{6DCDE56B-5742-414B-98B2-1C18DE032903}" srcOrd="0" destOrd="0" parTransId="{95C04ADB-A6D8-492A-858E-EB05B30EE0B2}" sibTransId="{031651D6-32E5-46D0-896E-AC83C13C7C12}"/>
    <dgm:cxn modelId="{7A53ACEA-1FA3-4296-834E-071E6A743425}" type="presOf" srcId="{6DCDE56B-5742-414B-98B2-1C18DE032903}" destId="{6AAD3DB3-6E95-4725-B2B1-7E6E1B59A095}" srcOrd="0" destOrd="0" presId="urn:microsoft.com/office/officeart/2005/8/layout/vList5"/>
    <dgm:cxn modelId="{79493CB5-7BBA-46E6-B270-A3D66CA430EE}" type="presOf" srcId="{A68997D8-31EB-4AB7-BBE9-32BCE1EC0F6B}" destId="{6AAD3DB3-6E95-4725-B2B1-7E6E1B59A095}" srcOrd="0" destOrd="1" presId="urn:microsoft.com/office/officeart/2005/8/layout/vList5"/>
    <dgm:cxn modelId="{49BB16BD-F90A-49DD-BE02-0D9863F2CB58}" srcId="{9BCAA715-A0E3-4D53-9F38-50D331627A99}" destId="{7F0133B5-41C8-4667-95ED-765901B8074D}" srcOrd="1" destOrd="0" parTransId="{AA12D686-22DD-4D54-90FB-EDF6EC23386C}" sibTransId="{8DCF461B-E202-462D-A566-AEAD4574020C}"/>
    <dgm:cxn modelId="{DC8379A1-C5EA-4034-AF30-27CD8862F54D}" srcId="{7F0133B5-41C8-4667-95ED-765901B8074D}" destId="{A68997D8-31EB-4AB7-BBE9-32BCE1EC0F6B}" srcOrd="1" destOrd="0" parTransId="{634632EC-6DAA-4701-AEF8-285068646459}" sibTransId="{D2BF290B-DD4C-4F97-BC35-94F1A91D3141}"/>
    <dgm:cxn modelId="{FF52B17D-C04B-43D1-ABA1-73E8EECEF32A}" srcId="{9BCAA715-A0E3-4D53-9F38-50D331627A99}" destId="{875D57FB-C6D1-4F43-94D5-B66A0D5F13F4}" srcOrd="0" destOrd="0" parTransId="{E7BA6CCE-1FFD-46B4-831A-D990C5CD9E3B}" sibTransId="{95F12C84-0814-4693-952B-90E94897180A}"/>
    <dgm:cxn modelId="{63142D85-377F-40CE-BBED-4D56EA1FC3AE}" type="presOf" srcId="{9BCAA715-A0E3-4D53-9F38-50D331627A99}" destId="{AA1EE931-64C6-4DAF-8F64-28F106C1BE4D}" srcOrd="0" destOrd="0" presId="urn:microsoft.com/office/officeart/2005/8/layout/vList5"/>
    <dgm:cxn modelId="{883B49F2-FB92-40C7-926B-B0C5A684E14D}" type="presOf" srcId="{7F0133B5-41C8-4667-95ED-765901B8074D}" destId="{542F5810-2F80-4556-A111-CB835DFF2168}" srcOrd="0" destOrd="0" presId="urn:microsoft.com/office/officeart/2005/8/layout/vList5"/>
    <dgm:cxn modelId="{A04C502A-84CF-4D19-B045-792BB3271BF4}" type="presOf" srcId="{975AB1F7-9E5D-44C7-B3EB-C001CFA5D34C}" destId="{D0D1A31A-586D-4F52-91DC-8E99859F53E9}" srcOrd="0" destOrd="1" presId="urn:microsoft.com/office/officeart/2005/8/layout/vList5"/>
    <dgm:cxn modelId="{D2835B4A-952F-4F4E-A4B8-2CE64ED0D5E2}" srcId="{875D57FB-C6D1-4F43-94D5-B66A0D5F13F4}" destId="{975AB1F7-9E5D-44C7-B3EB-C001CFA5D34C}" srcOrd="1" destOrd="0" parTransId="{B96627CC-5B67-445D-9089-8E892D8AEA24}" sibTransId="{5FD7E032-FAFA-4F28-9858-045565EA03DC}"/>
    <dgm:cxn modelId="{DD708177-08AF-49FC-9197-CDD28032E6F4}" type="presOf" srcId="{0418479C-ACFD-4394-BA32-C1BB9D25B37B}" destId="{D0D1A31A-586D-4F52-91DC-8E99859F53E9}" srcOrd="0" destOrd="0" presId="urn:microsoft.com/office/officeart/2005/8/layout/vList5"/>
    <dgm:cxn modelId="{92A79D5E-5F33-4EF1-A887-D181BBF916BA}" type="presOf" srcId="{DD5367C2-6DFE-4B63-A956-34EA4C810279}" destId="{6AAD3DB3-6E95-4725-B2B1-7E6E1B59A095}" srcOrd="0" destOrd="2" presId="urn:microsoft.com/office/officeart/2005/8/layout/vList5"/>
    <dgm:cxn modelId="{B9E45082-4131-453F-BCC1-45E18151FE95}" srcId="{875D57FB-C6D1-4F43-94D5-B66A0D5F13F4}" destId="{0418479C-ACFD-4394-BA32-C1BB9D25B37B}" srcOrd="0" destOrd="0" parTransId="{2A492D61-E4BD-4126-BF42-8C853CB2293F}" sibTransId="{009A3AB8-41E4-4946-AB98-ACCF67F8EF16}"/>
    <dgm:cxn modelId="{52A58A4F-966B-4266-8793-797E774B2DC7}" type="presParOf" srcId="{AA1EE931-64C6-4DAF-8F64-28F106C1BE4D}" destId="{680831C8-B77C-44C0-8D86-84B0B79F8FB5}" srcOrd="0" destOrd="0" presId="urn:microsoft.com/office/officeart/2005/8/layout/vList5"/>
    <dgm:cxn modelId="{17BDC509-3191-4D0E-9370-C40AB88812F6}" type="presParOf" srcId="{680831C8-B77C-44C0-8D86-84B0B79F8FB5}" destId="{71B65BF0-805B-4478-8A7A-F411AC5C7699}" srcOrd="0" destOrd="0" presId="urn:microsoft.com/office/officeart/2005/8/layout/vList5"/>
    <dgm:cxn modelId="{26881F61-8863-4EBA-A4EE-BBDAB05E9646}" type="presParOf" srcId="{680831C8-B77C-44C0-8D86-84B0B79F8FB5}" destId="{D0D1A31A-586D-4F52-91DC-8E99859F53E9}" srcOrd="1" destOrd="0" presId="urn:microsoft.com/office/officeart/2005/8/layout/vList5"/>
    <dgm:cxn modelId="{A1DC627C-B65A-4D1F-811E-0EA0392F7C87}" type="presParOf" srcId="{AA1EE931-64C6-4DAF-8F64-28F106C1BE4D}" destId="{E150E41C-6E1A-4000-8DCD-6728143BFAE5}" srcOrd="1" destOrd="0" presId="urn:microsoft.com/office/officeart/2005/8/layout/vList5"/>
    <dgm:cxn modelId="{81A647FD-97C4-48A4-A128-23E6F583FDF4}" type="presParOf" srcId="{AA1EE931-64C6-4DAF-8F64-28F106C1BE4D}" destId="{60BD9CA5-4968-4588-8AA0-D0773C0A6ED1}" srcOrd="2" destOrd="0" presId="urn:microsoft.com/office/officeart/2005/8/layout/vList5"/>
    <dgm:cxn modelId="{1A083964-DE05-4624-889F-731EC3379BD8}" type="presParOf" srcId="{60BD9CA5-4968-4588-8AA0-D0773C0A6ED1}" destId="{542F5810-2F80-4556-A111-CB835DFF2168}" srcOrd="0" destOrd="0" presId="urn:microsoft.com/office/officeart/2005/8/layout/vList5"/>
    <dgm:cxn modelId="{8F022B38-CDE0-4F64-BF6F-93A530060215}" type="presParOf" srcId="{60BD9CA5-4968-4588-8AA0-D0773C0A6ED1}" destId="{6AAD3DB3-6E95-4725-B2B1-7E6E1B59A0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DD5367C2-6DFE-4B63-A956-34EA4C810279}">
      <dgm:prSet phldrT="[Text]" custT="1"/>
      <dgm:spPr/>
      <dgm:t>
        <a:bodyPr/>
        <a:lstStyle/>
        <a:p>
          <a:pPr>
            <a:lnSpc>
              <a:spcPct val="100000"/>
            </a:lnSpc>
          </a:pPr>
          <a:r>
            <a:rPr lang="en-US" sz="2200" b="1" dirty="0" smtClean="0"/>
            <a:t>Standard:  Use coordinates to prove simple geometric theorems algebraically               Cluster:  (G-GPE.B.4)</a:t>
          </a:r>
          <a:endParaRPr lang="en-US" sz="2200" b="1" dirty="0"/>
        </a:p>
      </dgm:t>
    </dgm:pt>
    <dgm:pt modelId="{957620C7-D015-4CEC-8A2B-E1CD2EA1C38D}" type="parTrans" cxnId="{1FEB85E8-7542-43B6-A33F-7DDC1CF8825B}">
      <dgm:prSet/>
      <dgm:spPr/>
      <dgm:t>
        <a:bodyPr/>
        <a:lstStyle/>
        <a:p>
          <a:endParaRPr lang="en-US"/>
        </a:p>
      </dgm:t>
    </dgm:pt>
    <dgm:pt modelId="{15EA0A51-F66D-4171-B65F-001C6D578B0E}" type="sibTrans" cxnId="{1FEB85E8-7542-43B6-A33F-7DDC1CF8825B}">
      <dgm:prSet/>
      <dgm:spPr/>
      <dgm:t>
        <a:bodyPr/>
        <a:lstStyle/>
        <a:p>
          <a:endParaRPr lang="en-US"/>
        </a:p>
      </dgm:t>
    </dgm:pt>
    <dgm:pt modelId="{6DCDE56B-5742-414B-98B2-1C18DE032903}">
      <dgm:prSet phldrT="[Text]" custT="1"/>
      <dgm:spPr/>
      <dgm:t>
        <a:bodyPr/>
        <a:lstStyle/>
        <a:p>
          <a:pPr>
            <a:lnSpc>
              <a:spcPct val="100000"/>
            </a:lnSpc>
          </a:pPr>
          <a:r>
            <a:rPr lang="en-US" sz="2200" b="1" dirty="0" smtClean="0"/>
            <a:t>Standard: Explain volume formulas and use them to solve problems - Clusters: (G-GPE.B.4 - G-GPE.B.7)</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975AB1F7-9E5D-44C7-B3EB-C001CFA5D3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 G-GMD  </a:t>
          </a:r>
        </a:p>
        <a:p>
          <a:pPr marL="0" marR="0" indent="0" defTabSz="914400" eaLnBrk="1" fontAlgn="auto" latinLnBrk="0" hangingPunct="1">
            <a:lnSpc>
              <a:spcPct val="100000"/>
            </a:lnSpc>
            <a:spcBef>
              <a:spcPts val="0"/>
            </a:spcBef>
            <a:spcAft>
              <a:spcPts val="0"/>
            </a:spcAft>
            <a:buClrTx/>
            <a:buSzTx/>
            <a:buFontTx/>
            <a:buNone/>
            <a:tabLst/>
            <a:defRPr/>
          </a:pPr>
          <a:endParaRPr lang="en-US" sz="2800" b="1" dirty="0"/>
        </a:p>
      </dgm:t>
    </dgm:pt>
    <dgm:pt modelId="{B96627CC-5B67-445D-9089-8E892D8AEA24}" type="parTrans" cxnId="{D2835B4A-952F-4F4E-A4B8-2CE64ED0D5E2}">
      <dgm:prSet/>
      <dgm:spPr/>
      <dgm:t>
        <a:bodyPr/>
        <a:lstStyle/>
        <a:p>
          <a:endParaRPr lang="en-US"/>
        </a:p>
      </dgm:t>
    </dgm:pt>
    <dgm:pt modelId="{5FD7E032-FAFA-4F28-9858-045565EA03DC}" type="sibTrans" cxnId="{D2835B4A-952F-4F4E-A4B8-2CE64ED0D5E2}">
      <dgm:prSet/>
      <dgm:spPr/>
      <dgm:t>
        <a:bodyPr/>
        <a:lstStyle/>
        <a:p>
          <a:endParaRPr lang="en-US"/>
        </a:p>
      </dgm:t>
    </dgm:pt>
    <dgm:pt modelId="{0418479C-ACFD-4394-BA32-C1BB9D25B37B}">
      <dgm:prSet phldrT="[Text]" custT="1"/>
      <dgm:spPr/>
      <dgm:t>
        <a:bodyPr/>
        <a:lstStyle/>
        <a:p>
          <a:endParaRPr lang="en-US" sz="2800" b="1" dirty="0"/>
        </a:p>
      </dgm:t>
    </dgm:pt>
    <dgm:pt modelId="{2A492D61-E4BD-4126-BF42-8C853CB2293F}" type="parTrans" cxnId="{B9E45082-4131-453F-BCC1-45E18151FE95}">
      <dgm:prSet/>
      <dgm:spPr/>
      <dgm:t>
        <a:bodyPr/>
        <a:lstStyle/>
        <a:p>
          <a:endParaRPr lang="en-US"/>
        </a:p>
      </dgm:t>
    </dgm:pt>
    <dgm:pt modelId="{009A3AB8-41E4-4946-AB98-ACCF67F8EF16}" type="sibTrans" cxnId="{B9E45082-4131-453F-BCC1-45E18151FE95}">
      <dgm:prSet/>
      <dgm:spPr/>
      <dgm:t>
        <a:bodyPr/>
        <a:lstStyle/>
        <a:p>
          <a:endParaRPr lang="en-US"/>
        </a:p>
      </dgm:t>
    </dgm:pt>
    <dgm:pt modelId="{A68997D8-31EB-4AB7-BBE9-32BCE1EC0F6B}">
      <dgm:prSet phldrT="[Text]" custT="1"/>
      <dgm:spPr/>
      <dgm:t>
        <a:bodyPr/>
        <a:lstStyle/>
        <a:p>
          <a:pPr>
            <a:lnSpc>
              <a:spcPct val="100000"/>
            </a:lnSpc>
          </a:pPr>
          <a:r>
            <a:rPr lang="en-US" sz="2200" b="1" dirty="0" smtClean="0"/>
            <a:t>Standard: Translate between the geometric description and the equation for a conic section – Clusters  (G-GPE.A.1)              </a:t>
          </a:r>
          <a:endParaRPr lang="en-US" sz="2200" b="1" dirty="0"/>
        </a:p>
      </dgm:t>
    </dgm:pt>
    <dgm:pt modelId="{634632EC-6DAA-4701-AEF8-285068646459}" type="parTrans" cxnId="{DC8379A1-C5EA-4034-AF30-27CD8862F54D}">
      <dgm:prSet/>
      <dgm:spPr/>
      <dgm:t>
        <a:bodyPr/>
        <a:lstStyle/>
        <a:p>
          <a:endParaRPr lang="en-US"/>
        </a:p>
      </dgm:t>
    </dgm:pt>
    <dgm:pt modelId="{D2BF290B-DD4C-4F97-BC35-94F1A91D3141}" type="sibTrans" cxnId="{DC8379A1-C5EA-4034-AF30-27CD8862F54D}">
      <dgm:prSet/>
      <dgm:spPr/>
      <dgm:t>
        <a:bodyPr/>
        <a:lstStyle/>
        <a:p>
          <a:endParaRPr lang="en-US"/>
        </a:p>
      </dgm:t>
    </dgm:pt>
    <dgm:pt modelId="{478B01B5-7566-4850-801E-4325DF92ED88}">
      <dgm:prSet phldrT="[Text]"/>
      <dgm:spPr/>
      <dgm:t>
        <a:bodyPr/>
        <a:lstStyle/>
        <a:p>
          <a:r>
            <a:rPr lang="en-US" b="1" i="1" dirty="0" err="1" smtClean="0"/>
            <a:t>Extention</a:t>
          </a:r>
          <a:r>
            <a:rPr lang="en-US" b="1" i="1" dirty="0" smtClean="0"/>
            <a:t> Standard</a:t>
          </a:r>
          <a:endParaRPr lang="en-US" b="1" i="1" dirty="0"/>
        </a:p>
      </dgm:t>
    </dgm:pt>
    <dgm:pt modelId="{5B3F60DA-A4C5-4646-8D31-8D28CCDA5E4E}" type="parTrans" cxnId="{E52F9BC8-C327-49FB-8AE9-84B9B5423BCD}">
      <dgm:prSet/>
      <dgm:spPr/>
      <dgm:t>
        <a:bodyPr/>
        <a:lstStyle/>
        <a:p>
          <a:endParaRPr lang="en-US"/>
        </a:p>
      </dgm:t>
    </dgm:pt>
    <dgm:pt modelId="{9A12772C-A1A9-45A0-BF4F-D7F0090EA1F6}" type="sibTrans" cxnId="{E52F9BC8-C327-49FB-8AE9-84B9B5423BCD}">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3"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0051" custScaleY="22437" custLinFactNeighborX="-527" custLinFactNeighborY="-7948">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3" custScaleX="1191810" custScaleY="10267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807500" custScaleY="336680" custLinFactNeighborX="-5454" custLinFactNeighborY="-15915">
        <dgm:presLayoutVars>
          <dgm:bulletEnabled val="1"/>
        </dgm:presLayoutVars>
      </dgm:prSet>
      <dgm:spPr/>
      <dgm:t>
        <a:bodyPr/>
        <a:lstStyle/>
        <a:p>
          <a:endParaRPr lang="en-US"/>
        </a:p>
      </dgm:t>
    </dgm:pt>
    <dgm:pt modelId="{62B66AAB-991F-43AD-805D-6D290C61AD4F}" type="pres">
      <dgm:prSet presAssocID="{8DCF461B-E202-462D-A566-AEAD4574020C}" presName="sp" presStyleCnt="0"/>
      <dgm:spPr/>
    </dgm:pt>
    <dgm:pt modelId="{A46492E9-B16E-4A24-840D-EE99DEF9B620}" type="pres">
      <dgm:prSet presAssocID="{478B01B5-7566-4850-801E-4325DF92ED88}" presName="linNode" presStyleCnt="0"/>
      <dgm:spPr/>
    </dgm:pt>
    <dgm:pt modelId="{0CEE2722-88F1-4946-9E01-25B7506DA0F2}" type="pres">
      <dgm:prSet presAssocID="{478B01B5-7566-4850-801E-4325DF92ED88}" presName="parentText" presStyleLbl="node1" presStyleIdx="2" presStyleCnt="3" custScaleX="74992" custScaleY="79321" custLinFactNeighborX="-6996" custLinFactNeighborY="-803">
        <dgm:presLayoutVars>
          <dgm:chMax val="1"/>
          <dgm:bulletEnabled val="1"/>
        </dgm:presLayoutVars>
      </dgm:prSet>
      <dgm:spPr/>
      <dgm:t>
        <a:bodyPr/>
        <a:lstStyle/>
        <a:p>
          <a:endParaRPr lang="en-US"/>
        </a:p>
      </dgm:t>
    </dgm:pt>
  </dgm:ptLst>
  <dgm:cxnLst>
    <dgm:cxn modelId="{3E8FCAC8-2C5B-45CD-A326-39992321579B}" srcId="{7F0133B5-41C8-4667-95ED-765901B8074D}" destId="{6DCDE56B-5742-414B-98B2-1C18DE032903}" srcOrd="0" destOrd="0" parTransId="{95C04ADB-A6D8-492A-858E-EB05B30EE0B2}" sibTransId="{031651D6-32E5-46D0-896E-AC83C13C7C12}"/>
    <dgm:cxn modelId="{B9E45082-4131-453F-BCC1-45E18151FE95}" srcId="{875D57FB-C6D1-4F43-94D5-B66A0D5F13F4}" destId="{0418479C-ACFD-4394-BA32-C1BB9D25B37B}" srcOrd="0" destOrd="0" parTransId="{2A492D61-E4BD-4126-BF42-8C853CB2293F}" sibTransId="{009A3AB8-41E4-4946-AB98-ACCF67F8EF16}"/>
    <dgm:cxn modelId="{49BB16BD-F90A-49DD-BE02-0D9863F2CB58}" srcId="{9BCAA715-A0E3-4D53-9F38-50D331627A99}" destId="{7F0133B5-41C8-4667-95ED-765901B8074D}" srcOrd="1" destOrd="0" parTransId="{AA12D686-22DD-4D54-90FB-EDF6EC23386C}" sibTransId="{8DCF461B-E202-462D-A566-AEAD4574020C}"/>
    <dgm:cxn modelId="{3D947E9D-1D85-4DC9-80A3-2C13E21A9A8F}" type="presOf" srcId="{0418479C-ACFD-4394-BA32-C1BB9D25B37B}" destId="{D0D1A31A-586D-4F52-91DC-8E99859F53E9}" srcOrd="0" destOrd="0" presId="urn:microsoft.com/office/officeart/2005/8/layout/vList5"/>
    <dgm:cxn modelId="{E52F9BC8-C327-49FB-8AE9-84B9B5423BCD}" srcId="{9BCAA715-A0E3-4D53-9F38-50D331627A99}" destId="{478B01B5-7566-4850-801E-4325DF92ED88}" srcOrd="2" destOrd="0" parTransId="{5B3F60DA-A4C5-4646-8D31-8D28CCDA5E4E}" sibTransId="{9A12772C-A1A9-45A0-BF4F-D7F0090EA1F6}"/>
    <dgm:cxn modelId="{1FEB85E8-7542-43B6-A33F-7DDC1CF8825B}" srcId="{7F0133B5-41C8-4667-95ED-765901B8074D}" destId="{DD5367C2-6DFE-4B63-A956-34EA4C810279}" srcOrd="2" destOrd="0" parTransId="{957620C7-D015-4CEC-8A2B-E1CD2EA1C38D}" sibTransId="{15EA0A51-F66D-4171-B65F-001C6D578B0E}"/>
    <dgm:cxn modelId="{6BCAE4D8-8FBE-497D-80F9-740E583C4793}" type="presOf" srcId="{DD5367C2-6DFE-4B63-A956-34EA4C810279}" destId="{6AAD3DB3-6E95-4725-B2B1-7E6E1B59A095}" srcOrd="0" destOrd="2" presId="urn:microsoft.com/office/officeart/2005/8/layout/vList5"/>
    <dgm:cxn modelId="{55D89785-6B91-4D4D-8CE4-6DF0C1E0034A}" type="presOf" srcId="{975AB1F7-9E5D-44C7-B3EB-C001CFA5D34C}" destId="{D0D1A31A-586D-4F52-91DC-8E99859F53E9}" srcOrd="0" destOrd="1" presId="urn:microsoft.com/office/officeart/2005/8/layout/vList5"/>
    <dgm:cxn modelId="{DC8379A1-C5EA-4034-AF30-27CD8862F54D}" srcId="{7F0133B5-41C8-4667-95ED-765901B8074D}" destId="{A68997D8-31EB-4AB7-BBE9-32BCE1EC0F6B}" srcOrd="1" destOrd="0" parTransId="{634632EC-6DAA-4701-AEF8-285068646459}" sibTransId="{D2BF290B-DD4C-4F97-BC35-94F1A91D3141}"/>
    <dgm:cxn modelId="{D2835B4A-952F-4F4E-A4B8-2CE64ED0D5E2}" srcId="{875D57FB-C6D1-4F43-94D5-B66A0D5F13F4}" destId="{975AB1F7-9E5D-44C7-B3EB-C001CFA5D34C}" srcOrd="1" destOrd="0" parTransId="{B96627CC-5B67-445D-9089-8E892D8AEA24}" sibTransId="{5FD7E032-FAFA-4F28-9858-045565EA03DC}"/>
    <dgm:cxn modelId="{7F7CC2A1-0E71-4F9D-9812-5F2374AA4BEA}" type="presOf" srcId="{9BCAA715-A0E3-4D53-9F38-50D331627A99}" destId="{AA1EE931-64C6-4DAF-8F64-28F106C1BE4D}" srcOrd="0" destOrd="0" presId="urn:microsoft.com/office/officeart/2005/8/layout/vList5"/>
    <dgm:cxn modelId="{0ED34D09-0E2D-4C02-A26B-2D1818BEE60A}" type="presOf" srcId="{A68997D8-31EB-4AB7-BBE9-32BCE1EC0F6B}" destId="{6AAD3DB3-6E95-4725-B2B1-7E6E1B59A095}" srcOrd="0" destOrd="1" presId="urn:microsoft.com/office/officeart/2005/8/layout/vList5"/>
    <dgm:cxn modelId="{0E6CB11B-BFDA-4E9F-B123-2EA10CF189A8}" type="presOf" srcId="{7F0133B5-41C8-4667-95ED-765901B8074D}" destId="{542F5810-2F80-4556-A111-CB835DFF2168}" srcOrd="0" destOrd="0" presId="urn:microsoft.com/office/officeart/2005/8/layout/vList5"/>
    <dgm:cxn modelId="{FF52B17D-C04B-43D1-ABA1-73E8EECEF32A}" srcId="{9BCAA715-A0E3-4D53-9F38-50D331627A99}" destId="{875D57FB-C6D1-4F43-94D5-B66A0D5F13F4}" srcOrd="0" destOrd="0" parTransId="{E7BA6CCE-1FFD-46B4-831A-D990C5CD9E3B}" sibTransId="{95F12C84-0814-4693-952B-90E94897180A}"/>
    <dgm:cxn modelId="{5FE6C361-FAB9-498D-B52B-719816E80664}" type="presOf" srcId="{478B01B5-7566-4850-801E-4325DF92ED88}" destId="{0CEE2722-88F1-4946-9E01-25B7506DA0F2}" srcOrd="0" destOrd="0" presId="urn:microsoft.com/office/officeart/2005/8/layout/vList5"/>
    <dgm:cxn modelId="{E19CFE85-CCE0-4802-A0B8-55329A21FEE6}" type="presOf" srcId="{875D57FB-C6D1-4F43-94D5-B66A0D5F13F4}" destId="{71B65BF0-805B-4478-8A7A-F411AC5C7699}" srcOrd="0" destOrd="0" presId="urn:microsoft.com/office/officeart/2005/8/layout/vList5"/>
    <dgm:cxn modelId="{D6B5D3F6-72EB-45DE-A56B-3DDA056801C0}" type="presOf" srcId="{6DCDE56B-5742-414B-98B2-1C18DE032903}" destId="{6AAD3DB3-6E95-4725-B2B1-7E6E1B59A095}" srcOrd="0" destOrd="0" presId="urn:microsoft.com/office/officeart/2005/8/layout/vList5"/>
    <dgm:cxn modelId="{6326D28C-690D-4719-B337-82057D551155}" type="presParOf" srcId="{AA1EE931-64C6-4DAF-8F64-28F106C1BE4D}" destId="{680831C8-B77C-44C0-8D86-84B0B79F8FB5}" srcOrd="0" destOrd="0" presId="urn:microsoft.com/office/officeart/2005/8/layout/vList5"/>
    <dgm:cxn modelId="{EF4E442C-91FE-44D2-A7D2-2B9548B580A0}" type="presParOf" srcId="{680831C8-B77C-44C0-8D86-84B0B79F8FB5}" destId="{71B65BF0-805B-4478-8A7A-F411AC5C7699}" srcOrd="0" destOrd="0" presId="urn:microsoft.com/office/officeart/2005/8/layout/vList5"/>
    <dgm:cxn modelId="{3B635A07-3071-485C-80E3-BA16F6A820FE}" type="presParOf" srcId="{680831C8-B77C-44C0-8D86-84B0B79F8FB5}" destId="{D0D1A31A-586D-4F52-91DC-8E99859F53E9}" srcOrd="1" destOrd="0" presId="urn:microsoft.com/office/officeart/2005/8/layout/vList5"/>
    <dgm:cxn modelId="{19C653FA-B26D-4A38-85FB-08E2CEC68B92}" type="presParOf" srcId="{AA1EE931-64C6-4DAF-8F64-28F106C1BE4D}" destId="{E150E41C-6E1A-4000-8DCD-6728143BFAE5}" srcOrd="1" destOrd="0" presId="urn:microsoft.com/office/officeart/2005/8/layout/vList5"/>
    <dgm:cxn modelId="{D41535C2-74AB-434C-A8EF-253F1E1E22CF}" type="presParOf" srcId="{AA1EE931-64C6-4DAF-8F64-28F106C1BE4D}" destId="{60BD9CA5-4968-4588-8AA0-D0773C0A6ED1}" srcOrd="2" destOrd="0" presId="urn:microsoft.com/office/officeart/2005/8/layout/vList5"/>
    <dgm:cxn modelId="{A554E3AA-3FE3-4B70-84A8-C06203AF7989}" type="presParOf" srcId="{60BD9CA5-4968-4588-8AA0-D0773C0A6ED1}" destId="{542F5810-2F80-4556-A111-CB835DFF2168}" srcOrd="0" destOrd="0" presId="urn:microsoft.com/office/officeart/2005/8/layout/vList5"/>
    <dgm:cxn modelId="{5BC39A47-AE5C-4E1B-8B22-64EE0B2FFAB3}" type="presParOf" srcId="{60BD9CA5-4968-4588-8AA0-D0773C0A6ED1}" destId="{6AAD3DB3-6E95-4725-B2B1-7E6E1B59A095}" srcOrd="1" destOrd="0" presId="urn:microsoft.com/office/officeart/2005/8/layout/vList5"/>
    <dgm:cxn modelId="{651745A1-B910-4708-96C1-9D3C94AD251E}" type="presParOf" srcId="{AA1EE931-64C6-4DAF-8F64-28F106C1BE4D}" destId="{62B66AAB-991F-43AD-805D-6D290C61AD4F}" srcOrd="3" destOrd="0" presId="urn:microsoft.com/office/officeart/2005/8/layout/vList5"/>
    <dgm:cxn modelId="{B8874AAA-315A-456C-B13E-CC9C960EC54A}" type="presParOf" srcId="{AA1EE931-64C6-4DAF-8F64-28F106C1BE4D}" destId="{A46492E9-B16E-4A24-840D-EE99DEF9B620}" srcOrd="4" destOrd="0" presId="urn:microsoft.com/office/officeart/2005/8/layout/vList5"/>
    <dgm:cxn modelId="{AC3AAA48-3C66-447F-9A6C-F71435DE23E5}" type="presParOf" srcId="{A46492E9-B16E-4A24-840D-EE99DEF9B620}" destId="{0CEE2722-88F1-4946-9E01-25B7506DA0F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AA715-A0E3-4D53-9F38-50D331627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5D57FB-C6D1-4F43-94D5-B66A0D5F13F4}">
      <dgm:prSet phldrT="[Text]" custT="1"/>
      <dgm:spPr/>
      <dgm:t>
        <a:bodyPr/>
        <a:lstStyle/>
        <a:p>
          <a:pPr defTabSz="2889250">
            <a:lnSpc>
              <a:spcPct val="90000"/>
            </a:lnSpc>
            <a:spcBef>
              <a:spcPct val="0"/>
            </a:spcBef>
            <a:spcAft>
              <a:spcPct val="35000"/>
            </a:spcAft>
          </a:pPr>
          <a:r>
            <a:rPr lang="en-US" sz="3600" b="1" i="1" dirty="0" smtClean="0"/>
            <a:t>Domain</a:t>
          </a:r>
          <a:endParaRPr lang="en-US" sz="1400" i="1" dirty="0"/>
        </a:p>
      </dgm:t>
    </dgm:pt>
    <dgm:pt modelId="{E7BA6CCE-1FFD-46B4-831A-D990C5CD9E3B}" type="parTrans" cxnId="{FF52B17D-C04B-43D1-ABA1-73E8EECEF32A}">
      <dgm:prSet/>
      <dgm:spPr/>
      <dgm:t>
        <a:bodyPr/>
        <a:lstStyle/>
        <a:p>
          <a:endParaRPr lang="en-US"/>
        </a:p>
      </dgm:t>
    </dgm:pt>
    <dgm:pt modelId="{95F12C84-0814-4693-952B-90E94897180A}" type="sibTrans" cxnId="{FF52B17D-C04B-43D1-ABA1-73E8EECEF32A}">
      <dgm:prSet/>
      <dgm:spPr/>
      <dgm:t>
        <a:bodyPr/>
        <a:lstStyle/>
        <a:p>
          <a:endParaRPr lang="en-US"/>
        </a:p>
      </dgm:t>
    </dgm:pt>
    <dgm:pt modelId="{6DCDE56B-5742-414B-98B2-1C18DE032903}">
      <dgm:prSet phldrT="[Text]" custT="1"/>
      <dgm:spPr/>
      <dgm:t>
        <a:bodyPr/>
        <a:lstStyle/>
        <a:p>
          <a:pPr>
            <a:lnSpc>
              <a:spcPct val="100000"/>
            </a:lnSpc>
          </a:pPr>
          <a:r>
            <a:rPr lang="en-US" sz="2200" b="1" dirty="0" smtClean="0"/>
            <a:t>Standard: Apply geometric concepts in modeling situations-                                   Clusters: (G-MG.A.1 – G-MG.A.3)</a:t>
          </a:r>
          <a:endParaRPr lang="en-US" sz="2200" b="1" dirty="0"/>
        </a:p>
      </dgm:t>
    </dgm:pt>
    <dgm:pt modelId="{031651D6-32E5-46D0-896E-AC83C13C7C12}" type="sibTrans" cxnId="{3E8FCAC8-2C5B-45CD-A326-39992321579B}">
      <dgm:prSet/>
      <dgm:spPr/>
      <dgm:t>
        <a:bodyPr/>
        <a:lstStyle/>
        <a:p>
          <a:endParaRPr lang="en-US"/>
        </a:p>
      </dgm:t>
    </dgm:pt>
    <dgm:pt modelId="{95C04ADB-A6D8-492A-858E-EB05B30EE0B2}" type="parTrans" cxnId="{3E8FCAC8-2C5B-45CD-A326-39992321579B}">
      <dgm:prSet/>
      <dgm:spPr/>
      <dgm:t>
        <a:bodyPr/>
        <a:lstStyle/>
        <a:p>
          <a:endParaRPr lang="en-US"/>
        </a:p>
      </dgm:t>
    </dgm:pt>
    <dgm:pt modelId="{7F0133B5-41C8-4667-95ED-765901B8074D}">
      <dgm:prSet phldrT="[Text]" custT="1"/>
      <dgm:spPr/>
      <dgm:t>
        <a:bodyPr/>
        <a:lstStyle/>
        <a:p>
          <a:r>
            <a:rPr lang="en-US" sz="2400" b="1" i="1" dirty="0" smtClean="0"/>
            <a:t>Standard &amp; Associated Clusters</a:t>
          </a:r>
          <a:endParaRPr lang="en-US" sz="2400" b="1" i="1" dirty="0"/>
        </a:p>
      </dgm:t>
    </dgm:pt>
    <dgm:pt modelId="{8DCF461B-E202-462D-A566-AEAD4574020C}" type="sibTrans" cxnId="{49BB16BD-F90A-49DD-BE02-0D9863F2CB58}">
      <dgm:prSet/>
      <dgm:spPr/>
      <dgm:t>
        <a:bodyPr/>
        <a:lstStyle/>
        <a:p>
          <a:endParaRPr lang="en-US"/>
        </a:p>
      </dgm:t>
    </dgm:pt>
    <dgm:pt modelId="{AA12D686-22DD-4D54-90FB-EDF6EC23386C}" type="parTrans" cxnId="{49BB16BD-F90A-49DD-BE02-0D9863F2CB58}">
      <dgm:prSet/>
      <dgm:spPr/>
      <dgm:t>
        <a:bodyPr/>
        <a:lstStyle/>
        <a:p>
          <a:endParaRPr lang="en-US"/>
        </a:p>
      </dgm:t>
    </dgm:pt>
    <dgm:pt modelId="{975AB1F7-9E5D-44C7-B3EB-C001CFA5D34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 G-G-MG – Modeling with geometry </a:t>
          </a:r>
        </a:p>
        <a:p>
          <a:pPr marL="0" marR="0" indent="0" defTabSz="914400" eaLnBrk="1" fontAlgn="auto" latinLnBrk="0" hangingPunct="1">
            <a:lnSpc>
              <a:spcPct val="100000"/>
            </a:lnSpc>
            <a:spcBef>
              <a:spcPts val="0"/>
            </a:spcBef>
            <a:spcAft>
              <a:spcPts val="0"/>
            </a:spcAft>
            <a:buClrTx/>
            <a:buSzTx/>
            <a:buFontTx/>
            <a:buNone/>
            <a:tabLst/>
            <a:defRPr/>
          </a:pPr>
          <a:endParaRPr lang="en-US" sz="2800" b="1" dirty="0"/>
        </a:p>
      </dgm:t>
    </dgm:pt>
    <dgm:pt modelId="{B96627CC-5B67-445D-9089-8E892D8AEA24}" type="parTrans" cxnId="{D2835B4A-952F-4F4E-A4B8-2CE64ED0D5E2}">
      <dgm:prSet/>
      <dgm:spPr/>
      <dgm:t>
        <a:bodyPr/>
        <a:lstStyle/>
        <a:p>
          <a:endParaRPr lang="en-US"/>
        </a:p>
      </dgm:t>
    </dgm:pt>
    <dgm:pt modelId="{5FD7E032-FAFA-4F28-9858-045565EA03DC}" type="sibTrans" cxnId="{D2835B4A-952F-4F4E-A4B8-2CE64ED0D5E2}">
      <dgm:prSet/>
      <dgm:spPr/>
      <dgm:t>
        <a:bodyPr/>
        <a:lstStyle/>
        <a:p>
          <a:endParaRPr lang="en-US"/>
        </a:p>
      </dgm:t>
    </dgm:pt>
    <dgm:pt modelId="{0418479C-ACFD-4394-BA32-C1BB9D25B37B}">
      <dgm:prSet phldrT="[Text]" custT="1"/>
      <dgm:spPr/>
      <dgm:t>
        <a:bodyPr/>
        <a:lstStyle/>
        <a:p>
          <a:endParaRPr lang="en-US" sz="2800" b="1" dirty="0"/>
        </a:p>
      </dgm:t>
    </dgm:pt>
    <dgm:pt modelId="{2A492D61-E4BD-4126-BF42-8C853CB2293F}" type="parTrans" cxnId="{B9E45082-4131-453F-BCC1-45E18151FE95}">
      <dgm:prSet/>
      <dgm:spPr/>
      <dgm:t>
        <a:bodyPr/>
        <a:lstStyle/>
        <a:p>
          <a:endParaRPr lang="en-US"/>
        </a:p>
      </dgm:t>
    </dgm:pt>
    <dgm:pt modelId="{009A3AB8-41E4-4946-AB98-ACCF67F8EF16}" type="sibTrans" cxnId="{B9E45082-4131-453F-BCC1-45E18151FE95}">
      <dgm:prSet/>
      <dgm:spPr/>
      <dgm:t>
        <a:bodyPr/>
        <a:lstStyle/>
        <a:p>
          <a:endParaRPr lang="en-US"/>
        </a:p>
      </dgm:t>
    </dgm:pt>
    <dgm:pt modelId="{AA1EE931-64C6-4DAF-8F64-28F106C1BE4D}" type="pres">
      <dgm:prSet presAssocID="{9BCAA715-A0E3-4D53-9F38-50D331627A99}" presName="Name0" presStyleCnt="0">
        <dgm:presLayoutVars>
          <dgm:dir/>
          <dgm:animLvl val="lvl"/>
          <dgm:resizeHandles val="exact"/>
        </dgm:presLayoutVars>
      </dgm:prSet>
      <dgm:spPr/>
      <dgm:t>
        <a:bodyPr/>
        <a:lstStyle/>
        <a:p>
          <a:endParaRPr lang="en-US"/>
        </a:p>
      </dgm:t>
    </dgm:pt>
    <dgm:pt modelId="{680831C8-B77C-44C0-8D86-84B0B79F8FB5}" type="pres">
      <dgm:prSet presAssocID="{875D57FB-C6D1-4F43-94D5-B66A0D5F13F4}" presName="linNode" presStyleCnt="0"/>
      <dgm:spPr/>
    </dgm:pt>
    <dgm:pt modelId="{71B65BF0-805B-4478-8A7A-F411AC5C7699}" type="pres">
      <dgm:prSet presAssocID="{875D57FB-C6D1-4F43-94D5-B66A0D5F13F4}" presName="parentText" presStyleLbl="node1" presStyleIdx="0" presStyleCnt="2" custScaleX="77669" custScaleY="42052">
        <dgm:presLayoutVars>
          <dgm:chMax val="1"/>
          <dgm:bulletEnabled val="1"/>
        </dgm:presLayoutVars>
      </dgm:prSet>
      <dgm:spPr/>
      <dgm:t>
        <a:bodyPr/>
        <a:lstStyle/>
        <a:p>
          <a:endParaRPr lang="en-US"/>
        </a:p>
      </dgm:t>
    </dgm:pt>
    <dgm:pt modelId="{D0D1A31A-586D-4F52-91DC-8E99859F53E9}" type="pres">
      <dgm:prSet presAssocID="{875D57FB-C6D1-4F43-94D5-B66A0D5F13F4}" presName="descendantText" presStyleLbl="alignAccFollowNode1" presStyleIdx="0" presStyleCnt="2" custScaleX="110051" custScaleY="22437" custLinFactNeighborX="-527" custLinFactNeighborY="-7948">
        <dgm:presLayoutVars>
          <dgm:bulletEnabled val="1"/>
        </dgm:presLayoutVars>
      </dgm:prSet>
      <dgm:spPr/>
      <dgm:t>
        <a:bodyPr/>
        <a:lstStyle/>
        <a:p>
          <a:endParaRPr lang="en-US"/>
        </a:p>
      </dgm:t>
    </dgm:pt>
    <dgm:pt modelId="{E150E41C-6E1A-4000-8DCD-6728143BFAE5}" type="pres">
      <dgm:prSet presAssocID="{95F12C84-0814-4693-952B-90E94897180A}" presName="sp" presStyleCnt="0"/>
      <dgm:spPr/>
    </dgm:pt>
    <dgm:pt modelId="{60BD9CA5-4968-4588-8AA0-D0773C0A6ED1}" type="pres">
      <dgm:prSet presAssocID="{7F0133B5-41C8-4667-95ED-765901B8074D}" presName="linNode" presStyleCnt="0"/>
      <dgm:spPr/>
    </dgm:pt>
    <dgm:pt modelId="{542F5810-2F80-4556-A111-CB835DFF2168}" type="pres">
      <dgm:prSet presAssocID="{7F0133B5-41C8-4667-95ED-765901B8074D}" presName="parentText" presStyleLbl="node1" presStyleIdx="1" presStyleCnt="2" custScaleX="1191810" custScaleY="102671" custLinFactNeighborX="22434" custLinFactNeighborY="-17185">
        <dgm:presLayoutVars>
          <dgm:chMax val="1"/>
          <dgm:bulletEnabled val="1"/>
        </dgm:presLayoutVars>
      </dgm:prSet>
      <dgm:spPr/>
      <dgm:t>
        <a:bodyPr/>
        <a:lstStyle/>
        <a:p>
          <a:endParaRPr lang="en-US"/>
        </a:p>
      </dgm:t>
    </dgm:pt>
    <dgm:pt modelId="{6AAD3DB3-6E95-4725-B2B1-7E6E1B59A095}" type="pres">
      <dgm:prSet presAssocID="{7F0133B5-41C8-4667-95ED-765901B8074D}" presName="descendantText" presStyleLbl="alignAccFollowNode1" presStyleIdx="1" presStyleCnt="2" custScaleX="1807500" custScaleY="336680" custLinFactNeighborX="-5454" custLinFactNeighborY="-15915">
        <dgm:presLayoutVars>
          <dgm:bulletEnabled val="1"/>
        </dgm:presLayoutVars>
      </dgm:prSet>
      <dgm:spPr/>
      <dgm:t>
        <a:bodyPr/>
        <a:lstStyle/>
        <a:p>
          <a:endParaRPr lang="en-US"/>
        </a:p>
      </dgm:t>
    </dgm:pt>
  </dgm:ptLst>
  <dgm:cxnLst>
    <dgm:cxn modelId="{E222DFB6-59DC-4178-99F7-3EEE40BC5D62}" type="presOf" srcId="{975AB1F7-9E5D-44C7-B3EB-C001CFA5D34C}" destId="{D0D1A31A-586D-4F52-91DC-8E99859F53E9}" srcOrd="0" destOrd="1" presId="urn:microsoft.com/office/officeart/2005/8/layout/vList5"/>
    <dgm:cxn modelId="{3E8FCAC8-2C5B-45CD-A326-39992321579B}" srcId="{7F0133B5-41C8-4667-95ED-765901B8074D}" destId="{6DCDE56B-5742-414B-98B2-1C18DE032903}" srcOrd="0" destOrd="0" parTransId="{95C04ADB-A6D8-492A-858E-EB05B30EE0B2}" sibTransId="{031651D6-32E5-46D0-896E-AC83C13C7C12}"/>
    <dgm:cxn modelId="{41135F43-FB01-4CC8-851D-40E301746DB0}" type="presOf" srcId="{6DCDE56B-5742-414B-98B2-1C18DE032903}" destId="{6AAD3DB3-6E95-4725-B2B1-7E6E1B59A095}" srcOrd="0" destOrd="0" presId="urn:microsoft.com/office/officeart/2005/8/layout/vList5"/>
    <dgm:cxn modelId="{009464C7-072D-473B-8641-8C9C544D93E5}" type="presOf" srcId="{7F0133B5-41C8-4667-95ED-765901B8074D}" destId="{542F5810-2F80-4556-A111-CB835DFF2168}" srcOrd="0" destOrd="0" presId="urn:microsoft.com/office/officeart/2005/8/layout/vList5"/>
    <dgm:cxn modelId="{18A86251-846C-4BA4-AD12-C2F409171874}" type="presOf" srcId="{0418479C-ACFD-4394-BA32-C1BB9D25B37B}" destId="{D0D1A31A-586D-4F52-91DC-8E99859F53E9}" srcOrd="0" destOrd="0" presId="urn:microsoft.com/office/officeart/2005/8/layout/vList5"/>
    <dgm:cxn modelId="{49BB16BD-F90A-49DD-BE02-0D9863F2CB58}" srcId="{9BCAA715-A0E3-4D53-9F38-50D331627A99}" destId="{7F0133B5-41C8-4667-95ED-765901B8074D}" srcOrd="1" destOrd="0" parTransId="{AA12D686-22DD-4D54-90FB-EDF6EC23386C}" sibTransId="{8DCF461B-E202-462D-A566-AEAD4574020C}"/>
    <dgm:cxn modelId="{FF52B17D-C04B-43D1-ABA1-73E8EECEF32A}" srcId="{9BCAA715-A0E3-4D53-9F38-50D331627A99}" destId="{875D57FB-C6D1-4F43-94D5-B66A0D5F13F4}" srcOrd="0" destOrd="0" parTransId="{E7BA6CCE-1FFD-46B4-831A-D990C5CD9E3B}" sibTransId="{95F12C84-0814-4693-952B-90E94897180A}"/>
    <dgm:cxn modelId="{D2835B4A-952F-4F4E-A4B8-2CE64ED0D5E2}" srcId="{875D57FB-C6D1-4F43-94D5-B66A0D5F13F4}" destId="{975AB1F7-9E5D-44C7-B3EB-C001CFA5D34C}" srcOrd="1" destOrd="0" parTransId="{B96627CC-5B67-445D-9089-8E892D8AEA24}" sibTransId="{5FD7E032-FAFA-4F28-9858-045565EA03DC}"/>
    <dgm:cxn modelId="{61AB7B83-8F81-4F66-940F-5193901DDB91}" type="presOf" srcId="{875D57FB-C6D1-4F43-94D5-B66A0D5F13F4}" destId="{71B65BF0-805B-4478-8A7A-F411AC5C7699}" srcOrd="0" destOrd="0" presId="urn:microsoft.com/office/officeart/2005/8/layout/vList5"/>
    <dgm:cxn modelId="{025215D3-2DE8-445A-9FB6-2E1EDF1954AA}" type="presOf" srcId="{9BCAA715-A0E3-4D53-9F38-50D331627A99}" destId="{AA1EE931-64C6-4DAF-8F64-28F106C1BE4D}" srcOrd="0" destOrd="0" presId="urn:microsoft.com/office/officeart/2005/8/layout/vList5"/>
    <dgm:cxn modelId="{B9E45082-4131-453F-BCC1-45E18151FE95}" srcId="{875D57FB-C6D1-4F43-94D5-B66A0D5F13F4}" destId="{0418479C-ACFD-4394-BA32-C1BB9D25B37B}" srcOrd="0" destOrd="0" parTransId="{2A492D61-E4BD-4126-BF42-8C853CB2293F}" sibTransId="{009A3AB8-41E4-4946-AB98-ACCF67F8EF16}"/>
    <dgm:cxn modelId="{B745A461-1F1A-43A1-BFA8-97C53EBA4E8D}" type="presParOf" srcId="{AA1EE931-64C6-4DAF-8F64-28F106C1BE4D}" destId="{680831C8-B77C-44C0-8D86-84B0B79F8FB5}" srcOrd="0" destOrd="0" presId="urn:microsoft.com/office/officeart/2005/8/layout/vList5"/>
    <dgm:cxn modelId="{33463EA5-2614-47E6-8571-F6F09A393ABD}" type="presParOf" srcId="{680831C8-B77C-44C0-8D86-84B0B79F8FB5}" destId="{71B65BF0-805B-4478-8A7A-F411AC5C7699}" srcOrd="0" destOrd="0" presId="urn:microsoft.com/office/officeart/2005/8/layout/vList5"/>
    <dgm:cxn modelId="{45A04109-9FB5-4643-8EDE-82732A9CB0EF}" type="presParOf" srcId="{680831C8-B77C-44C0-8D86-84B0B79F8FB5}" destId="{D0D1A31A-586D-4F52-91DC-8E99859F53E9}" srcOrd="1" destOrd="0" presId="urn:microsoft.com/office/officeart/2005/8/layout/vList5"/>
    <dgm:cxn modelId="{06BF7697-8882-4FC2-BB9B-13EDB1CF1C85}" type="presParOf" srcId="{AA1EE931-64C6-4DAF-8F64-28F106C1BE4D}" destId="{E150E41C-6E1A-4000-8DCD-6728143BFAE5}" srcOrd="1" destOrd="0" presId="urn:microsoft.com/office/officeart/2005/8/layout/vList5"/>
    <dgm:cxn modelId="{67ABB354-6212-4C4A-8A7D-7D1482438085}" type="presParOf" srcId="{AA1EE931-64C6-4DAF-8F64-28F106C1BE4D}" destId="{60BD9CA5-4968-4588-8AA0-D0773C0A6ED1}" srcOrd="2" destOrd="0" presId="urn:microsoft.com/office/officeart/2005/8/layout/vList5"/>
    <dgm:cxn modelId="{A83B8B46-1034-4961-A7F2-920A145C6D9F}" type="presParOf" srcId="{60BD9CA5-4968-4588-8AA0-D0773C0A6ED1}" destId="{542F5810-2F80-4556-A111-CB835DFF2168}" srcOrd="0" destOrd="0" presId="urn:microsoft.com/office/officeart/2005/8/layout/vList5"/>
    <dgm:cxn modelId="{26D9C9FF-A5C7-4D73-A8AD-DCA141AE721F}" type="presParOf" srcId="{60BD9CA5-4968-4588-8AA0-D0773C0A6ED1}" destId="{6AAD3DB3-6E95-4725-B2B1-7E6E1B59A0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68DB92-D136-4EAF-A40D-C1D84DE01E0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5265B12-7B27-4EFE-9869-BBEB75D96E99}">
      <dgm:prSet custT="1"/>
      <dgm:spPr>
        <a:noFill/>
        <a:ln>
          <a:noFill/>
        </a:ln>
      </dgm:spPr>
      <dgm:t>
        <a:bodyPr/>
        <a:lstStyle/>
        <a:p>
          <a:pPr rtl="0"/>
          <a:r>
            <a:rPr lang="en-US" sz="11500" b="1" dirty="0" smtClean="0">
              <a:solidFill>
                <a:srgbClr val="C00000"/>
              </a:solidFill>
            </a:rPr>
            <a:t>The Modules</a:t>
          </a:r>
          <a:endParaRPr lang="en-US" sz="11500" dirty="0">
            <a:solidFill>
              <a:srgbClr val="C00000"/>
            </a:solidFill>
          </a:endParaRPr>
        </a:p>
      </dgm:t>
    </dgm:pt>
    <dgm:pt modelId="{68E6B55C-5EBA-4893-A853-365CEB1B6987}" type="parTrans" cxnId="{3AE602BA-6326-46D4-8B73-6ADFFB43987E}">
      <dgm:prSet/>
      <dgm:spPr/>
      <dgm:t>
        <a:bodyPr/>
        <a:lstStyle/>
        <a:p>
          <a:endParaRPr lang="en-US"/>
        </a:p>
      </dgm:t>
    </dgm:pt>
    <dgm:pt modelId="{161F30EA-60AA-44B6-94B9-D843619CEC82}" type="sibTrans" cxnId="{3AE602BA-6326-46D4-8B73-6ADFFB43987E}">
      <dgm:prSet/>
      <dgm:spPr/>
      <dgm:t>
        <a:bodyPr/>
        <a:lstStyle/>
        <a:p>
          <a:endParaRPr lang="en-US"/>
        </a:p>
      </dgm:t>
    </dgm:pt>
    <dgm:pt modelId="{122FBC42-2648-434B-862A-E077E3F9A6A4}" type="pres">
      <dgm:prSet presAssocID="{C968DB92-D136-4EAF-A40D-C1D84DE01E0B}" presName="Name0" presStyleCnt="0">
        <dgm:presLayoutVars>
          <dgm:dir/>
          <dgm:animLvl val="lvl"/>
          <dgm:resizeHandles val="exact"/>
        </dgm:presLayoutVars>
      </dgm:prSet>
      <dgm:spPr/>
      <dgm:t>
        <a:bodyPr/>
        <a:lstStyle/>
        <a:p>
          <a:endParaRPr lang="en-US"/>
        </a:p>
      </dgm:t>
    </dgm:pt>
    <dgm:pt modelId="{7BDE84A7-7E65-4DC1-AE8B-0A7F39024B47}" type="pres">
      <dgm:prSet presAssocID="{A5265B12-7B27-4EFE-9869-BBEB75D96E99}" presName="linNode" presStyleCnt="0"/>
      <dgm:spPr/>
    </dgm:pt>
    <dgm:pt modelId="{84FE5994-85DB-412E-B8C7-42835011E420}" type="pres">
      <dgm:prSet presAssocID="{A5265B12-7B27-4EFE-9869-BBEB75D96E99}" presName="parentText" presStyleLbl="node1" presStyleIdx="0" presStyleCnt="1" custScaleX="277778">
        <dgm:presLayoutVars>
          <dgm:chMax val="1"/>
          <dgm:bulletEnabled val="1"/>
        </dgm:presLayoutVars>
      </dgm:prSet>
      <dgm:spPr/>
      <dgm:t>
        <a:bodyPr/>
        <a:lstStyle/>
        <a:p>
          <a:endParaRPr lang="en-US"/>
        </a:p>
      </dgm:t>
    </dgm:pt>
  </dgm:ptLst>
  <dgm:cxnLst>
    <dgm:cxn modelId="{3B855C69-F451-4800-8A84-95672B697882}" type="presOf" srcId="{C968DB92-D136-4EAF-A40D-C1D84DE01E0B}" destId="{122FBC42-2648-434B-862A-E077E3F9A6A4}" srcOrd="0" destOrd="0" presId="urn:microsoft.com/office/officeart/2005/8/layout/vList5"/>
    <dgm:cxn modelId="{332F922D-BD4D-425E-A847-EB3724D5F876}" type="presOf" srcId="{A5265B12-7B27-4EFE-9869-BBEB75D96E99}" destId="{84FE5994-85DB-412E-B8C7-42835011E420}" srcOrd="0" destOrd="0" presId="urn:microsoft.com/office/officeart/2005/8/layout/vList5"/>
    <dgm:cxn modelId="{3AE602BA-6326-46D4-8B73-6ADFFB43987E}" srcId="{C968DB92-D136-4EAF-A40D-C1D84DE01E0B}" destId="{A5265B12-7B27-4EFE-9869-BBEB75D96E99}" srcOrd="0" destOrd="0" parTransId="{68E6B55C-5EBA-4893-A853-365CEB1B6987}" sibTransId="{161F30EA-60AA-44B6-94B9-D843619CEC82}"/>
    <dgm:cxn modelId="{D43AC3DB-9789-45D2-87F1-A1150549906C}" type="presParOf" srcId="{122FBC42-2648-434B-862A-E077E3F9A6A4}" destId="{7BDE84A7-7E65-4DC1-AE8B-0A7F39024B47}" srcOrd="0" destOrd="0" presId="urn:microsoft.com/office/officeart/2005/8/layout/vList5"/>
    <dgm:cxn modelId="{7D2F5266-63EB-49A5-9EFC-2282B1DA43D3}" type="presParOf" srcId="{7BDE84A7-7E65-4DC1-AE8B-0A7F39024B47}" destId="{84FE5994-85DB-412E-B8C7-42835011E42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318279-57A6-4480-A5EB-1D9FE27ECF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A6A5A8-9468-4BE2-A3AE-D6304B1CC97F}">
      <dgm:prSet phldrT="[Text]" custT="1"/>
      <dgm:spPr>
        <a:solidFill>
          <a:schemeClr val="accent5">
            <a:lumMod val="75000"/>
          </a:schemeClr>
        </a:solidFill>
        <a:scene3d>
          <a:camera prst="orthographicFront"/>
          <a:lightRig rig="threePt" dir="t"/>
        </a:scene3d>
        <a:sp3d>
          <a:bevelT prst="angle"/>
        </a:sp3d>
      </dgm:spPr>
      <dgm:t>
        <a:bodyPr/>
        <a:lstStyle/>
        <a:p>
          <a:pPr algn="ctr"/>
          <a:r>
            <a:rPr lang="en-US" sz="8000" dirty="0" smtClean="0"/>
            <a:t>Protocols</a:t>
          </a:r>
          <a:endParaRPr lang="en-US" sz="8000" dirty="0"/>
        </a:p>
      </dgm:t>
    </dgm:pt>
    <dgm:pt modelId="{2113A216-C174-4DE2-8B7D-9C8E88E90CE1}" type="parTrans" cxnId="{52392571-1E13-4082-9982-088514FE460A}">
      <dgm:prSet/>
      <dgm:spPr/>
      <dgm:t>
        <a:bodyPr/>
        <a:lstStyle/>
        <a:p>
          <a:endParaRPr lang="en-US"/>
        </a:p>
      </dgm:t>
    </dgm:pt>
    <dgm:pt modelId="{76E23631-E10E-4D92-9247-4178D289DA64}" type="sibTrans" cxnId="{52392571-1E13-4082-9982-088514FE460A}">
      <dgm:prSet/>
      <dgm:spPr/>
      <dgm:t>
        <a:bodyPr/>
        <a:lstStyle/>
        <a:p>
          <a:endParaRPr lang="en-US"/>
        </a:p>
      </dgm:t>
    </dgm:pt>
    <dgm:pt modelId="{65BC4619-3078-4139-B79E-B1B6265F17E6}">
      <dgm:prSet phldrT="[Text]" custT="1"/>
      <dgm:spPr>
        <a:solidFill>
          <a:schemeClr val="bg2">
            <a:lumMod val="50000"/>
          </a:schemeClr>
        </a:solidFill>
      </dgm:spPr>
      <dgm:t>
        <a:bodyPr/>
        <a:lstStyle/>
        <a:p>
          <a:pPr algn="ctr"/>
          <a:r>
            <a:rPr lang="en-US" sz="7200" dirty="0" smtClean="0"/>
            <a:t>Procedure</a:t>
          </a:r>
          <a:endParaRPr lang="en-US" sz="7200" dirty="0"/>
        </a:p>
      </dgm:t>
    </dgm:pt>
    <dgm:pt modelId="{57E0782A-D083-441C-AE56-C28B835EC4D0}" type="parTrans" cxnId="{94F1F567-D688-4E69-B223-472DCCAE4EEB}">
      <dgm:prSet/>
      <dgm:spPr/>
      <dgm:t>
        <a:bodyPr/>
        <a:lstStyle/>
        <a:p>
          <a:endParaRPr lang="en-US"/>
        </a:p>
      </dgm:t>
    </dgm:pt>
    <dgm:pt modelId="{7A0AF577-6A23-40AA-B040-548C95A687DA}" type="sibTrans" cxnId="{94F1F567-D688-4E69-B223-472DCCAE4EEB}">
      <dgm:prSet/>
      <dgm:spPr/>
      <dgm:t>
        <a:bodyPr/>
        <a:lstStyle/>
        <a:p>
          <a:endParaRPr lang="en-US"/>
        </a:p>
      </dgm:t>
    </dgm:pt>
    <dgm:pt modelId="{447660A5-F63B-42D3-878D-4DB3518041C2}">
      <dgm:prSet phldrT="[Text]" custT="1"/>
      <dgm:spPr/>
      <dgm:t>
        <a:bodyPr/>
        <a:lstStyle/>
        <a:p>
          <a:pPr algn="ctr"/>
          <a:r>
            <a:rPr lang="en-US" sz="7200" dirty="0" err="1" smtClean="0"/>
            <a:t>Adminstration</a:t>
          </a:r>
          <a:endParaRPr lang="en-US" sz="7200" dirty="0"/>
        </a:p>
      </dgm:t>
    </dgm:pt>
    <dgm:pt modelId="{25DEB079-D384-4CDE-806C-A229F799A9D4}" type="parTrans" cxnId="{A8B076DF-E45E-4338-A021-F23BE06AF51B}">
      <dgm:prSet/>
      <dgm:spPr/>
      <dgm:t>
        <a:bodyPr/>
        <a:lstStyle/>
        <a:p>
          <a:endParaRPr lang="en-US"/>
        </a:p>
      </dgm:t>
    </dgm:pt>
    <dgm:pt modelId="{F043DE71-09C7-44AE-A581-53FAA787DDD1}" type="sibTrans" cxnId="{A8B076DF-E45E-4338-A021-F23BE06AF51B}">
      <dgm:prSet/>
      <dgm:spPr/>
      <dgm:t>
        <a:bodyPr/>
        <a:lstStyle/>
        <a:p>
          <a:endParaRPr lang="en-US"/>
        </a:p>
      </dgm:t>
    </dgm:pt>
    <dgm:pt modelId="{55B9B616-B69C-4D6C-A9A4-B1180545865C}" type="pres">
      <dgm:prSet presAssocID="{7A318279-57A6-4480-A5EB-1D9FE27ECF29}" presName="linear" presStyleCnt="0">
        <dgm:presLayoutVars>
          <dgm:animLvl val="lvl"/>
          <dgm:resizeHandles val="exact"/>
        </dgm:presLayoutVars>
      </dgm:prSet>
      <dgm:spPr/>
      <dgm:t>
        <a:bodyPr/>
        <a:lstStyle/>
        <a:p>
          <a:endParaRPr lang="en-US"/>
        </a:p>
      </dgm:t>
    </dgm:pt>
    <dgm:pt modelId="{9ADA384C-8B58-40F6-BCDD-DCE8FA5E4974}" type="pres">
      <dgm:prSet presAssocID="{6EA6A5A8-9468-4BE2-A3AE-D6304B1CC97F}" presName="parentText" presStyleLbl="node1" presStyleIdx="0" presStyleCnt="3" custLinFactY="-67113" custLinFactNeighborX="-6250" custLinFactNeighborY="-100000">
        <dgm:presLayoutVars>
          <dgm:chMax val="0"/>
          <dgm:bulletEnabled val="1"/>
        </dgm:presLayoutVars>
      </dgm:prSet>
      <dgm:spPr/>
      <dgm:t>
        <a:bodyPr/>
        <a:lstStyle/>
        <a:p>
          <a:endParaRPr lang="en-US"/>
        </a:p>
      </dgm:t>
    </dgm:pt>
    <dgm:pt modelId="{84CD1C15-D835-4A1E-BA1F-802D69A43F28}" type="pres">
      <dgm:prSet presAssocID="{76E23631-E10E-4D92-9247-4178D289DA64}" presName="spacer" presStyleCnt="0"/>
      <dgm:spPr/>
    </dgm:pt>
    <dgm:pt modelId="{32898DD0-BD97-4E4A-8C67-D2863837F60A}" type="pres">
      <dgm:prSet presAssocID="{65BC4619-3078-4139-B79E-B1B6265F17E6}" presName="parentText" presStyleLbl="node1" presStyleIdx="1" presStyleCnt="3">
        <dgm:presLayoutVars>
          <dgm:chMax val="0"/>
          <dgm:bulletEnabled val="1"/>
        </dgm:presLayoutVars>
      </dgm:prSet>
      <dgm:spPr/>
      <dgm:t>
        <a:bodyPr/>
        <a:lstStyle/>
        <a:p>
          <a:endParaRPr lang="en-US"/>
        </a:p>
      </dgm:t>
    </dgm:pt>
    <dgm:pt modelId="{94DE4301-A70F-4358-9ABC-87BCD03CD47E}" type="pres">
      <dgm:prSet presAssocID="{7A0AF577-6A23-40AA-B040-548C95A687DA}" presName="spacer" presStyleCnt="0"/>
      <dgm:spPr/>
    </dgm:pt>
    <dgm:pt modelId="{431AD4CD-3746-469B-A274-6A3775E9A081}" type="pres">
      <dgm:prSet presAssocID="{447660A5-F63B-42D3-878D-4DB3518041C2}" presName="parentText" presStyleLbl="node1" presStyleIdx="2" presStyleCnt="3" custLinFactY="33967" custLinFactNeighborX="1000" custLinFactNeighborY="100000">
        <dgm:presLayoutVars>
          <dgm:chMax val="0"/>
          <dgm:bulletEnabled val="1"/>
        </dgm:presLayoutVars>
      </dgm:prSet>
      <dgm:spPr/>
      <dgm:t>
        <a:bodyPr/>
        <a:lstStyle/>
        <a:p>
          <a:endParaRPr lang="en-US"/>
        </a:p>
      </dgm:t>
    </dgm:pt>
  </dgm:ptLst>
  <dgm:cxnLst>
    <dgm:cxn modelId="{7660CCD3-2ADD-4F61-975A-FF8CB4EDD7C8}" type="presOf" srcId="{65BC4619-3078-4139-B79E-B1B6265F17E6}" destId="{32898DD0-BD97-4E4A-8C67-D2863837F60A}" srcOrd="0" destOrd="0" presId="urn:microsoft.com/office/officeart/2005/8/layout/vList2"/>
    <dgm:cxn modelId="{25A7A124-3858-4776-AC5B-2F3C68CAF3A2}" type="presOf" srcId="{7A318279-57A6-4480-A5EB-1D9FE27ECF29}" destId="{55B9B616-B69C-4D6C-A9A4-B1180545865C}" srcOrd="0" destOrd="0" presId="urn:microsoft.com/office/officeart/2005/8/layout/vList2"/>
    <dgm:cxn modelId="{27CC2D3C-B265-4F6B-B272-BA25096A91D9}" type="presOf" srcId="{6EA6A5A8-9468-4BE2-A3AE-D6304B1CC97F}" destId="{9ADA384C-8B58-40F6-BCDD-DCE8FA5E4974}" srcOrd="0" destOrd="0" presId="urn:microsoft.com/office/officeart/2005/8/layout/vList2"/>
    <dgm:cxn modelId="{52392571-1E13-4082-9982-088514FE460A}" srcId="{7A318279-57A6-4480-A5EB-1D9FE27ECF29}" destId="{6EA6A5A8-9468-4BE2-A3AE-D6304B1CC97F}" srcOrd="0" destOrd="0" parTransId="{2113A216-C174-4DE2-8B7D-9C8E88E90CE1}" sibTransId="{76E23631-E10E-4D92-9247-4178D289DA64}"/>
    <dgm:cxn modelId="{5BBBFC9A-1309-4273-8008-1E26BE5BB03F}" type="presOf" srcId="{447660A5-F63B-42D3-878D-4DB3518041C2}" destId="{431AD4CD-3746-469B-A274-6A3775E9A081}" srcOrd="0" destOrd="0" presId="urn:microsoft.com/office/officeart/2005/8/layout/vList2"/>
    <dgm:cxn modelId="{A8B076DF-E45E-4338-A021-F23BE06AF51B}" srcId="{7A318279-57A6-4480-A5EB-1D9FE27ECF29}" destId="{447660A5-F63B-42D3-878D-4DB3518041C2}" srcOrd="2" destOrd="0" parTransId="{25DEB079-D384-4CDE-806C-A229F799A9D4}" sibTransId="{F043DE71-09C7-44AE-A581-53FAA787DDD1}"/>
    <dgm:cxn modelId="{94F1F567-D688-4E69-B223-472DCCAE4EEB}" srcId="{7A318279-57A6-4480-A5EB-1D9FE27ECF29}" destId="{65BC4619-3078-4139-B79E-B1B6265F17E6}" srcOrd="1" destOrd="0" parTransId="{57E0782A-D083-441C-AE56-C28B835EC4D0}" sibTransId="{7A0AF577-6A23-40AA-B040-548C95A687DA}"/>
    <dgm:cxn modelId="{81B1F29E-CCEE-4E13-BA1D-E5A625C63A24}" type="presParOf" srcId="{55B9B616-B69C-4D6C-A9A4-B1180545865C}" destId="{9ADA384C-8B58-40F6-BCDD-DCE8FA5E4974}" srcOrd="0" destOrd="0" presId="urn:microsoft.com/office/officeart/2005/8/layout/vList2"/>
    <dgm:cxn modelId="{DF53933B-8AE8-4615-B772-5938D27BBEC3}" type="presParOf" srcId="{55B9B616-B69C-4D6C-A9A4-B1180545865C}" destId="{84CD1C15-D835-4A1E-BA1F-802D69A43F28}" srcOrd="1" destOrd="0" presId="urn:microsoft.com/office/officeart/2005/8/layout/vList2"/>
    <dgm:cxn modelId="{957D02C1-ADFD-4D94-95C0-5EA374CF7F5D}" type="presParOf" srcId="{55B9B616-B69C-4D6C-A9A4-B1180545865C}" destId="{32898DD0-BD97-4E4A-8C67-D2863837F60A}" srcOrd="2" destOrd="0" presId="urn:microsoft.com/office/officeart/2005/8/layout/vList2"/>
    <dgm:cxn modelId="{60AB426D-73D7-4064-9D23-34906D0366AD}" type="presParOf" srcId="{55B9B616-B69C-4D6C-A9A4-B1180545865C}" destId="{94DE4301-A70F-4358-9ABC-87BCD03CD47E}" srcOrd="3" destOrd="0" presId="urn:microsoft.com/office/officeart/2005/8/layout/vList2"/>
    <dgm:cxn modelId="{6EEE5D96-947F-4BBE-BBC9-F16DA5953909}" type="presParOf" srcId="{55B9B616-B69C-4D6C-A9A4-B1180545865C}" destId="{431AD4CD-3746-469B-A274-6A3775E9A0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52DBAA-C67A-496D-81E1-B6593700C5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9E83F3-391E-447E-A5C7-348B4B64D217}">
      <dgm:prSet/>
      <dgm:spPr/>
      <dgm:t>
        <a:bodyPr/>
        <a:lstStyle/>
        <a:p>
          <a:pPr rtl="0"/>
          <a:r>
            <a:rPr lang="en-US" i="1" smtClean="0"/>
            <a:t>How would you define congruence?</a:t>
          </a:r>
          <a:endParaRPr lang="en-US"/>
        </a:p>
      </dgm:t>
    </dgm:pt>
    <dgm:pt modelId="{AAEA0D96-B00F-417F-9235-32B5C249C81C}" type="parTrans" cxnId="{1D069563-EE70-4EC7-9351-3575C11566BF}">
      <dgm:prSet/>
      <dgm:spPr/>
      <dgm:t>
        <a:bodyPr/>
        <a:lstStyle/>
        <a:p>
          <a:endParaRPr lang="en-US"/>
        </a:p>
      </dgm:t>
    </dgm:pt>
    <dgm:pt modelId="{400B8D1E-CAE4-4255-9089-D1FBB5F28494}" type="sibTrans" cxnId="{1D069563-EE70-4EC7-9351-3575C11566BF}">
      <dgm:prSet/>
      <dgm:spPr/>
      <dgm:t>
        <a:bodyPr/>
        <a:lstStyle/>
        <a:p>
          <a:endParaRPr lang="en-US"/>
        </a:p>
      </dgm:t>
    </dgm:pt>
    <dgm:pt modelId="{27DCC2D9-D38C-4A93-BD0E-54F7346133A5}">
      <dgm:prSet/>
      <dgm:spPr/>
      <dgm:t>
        <a:bodyPr/>
        <a:lstStyle/>
        <a:p>
          <a:pPr rtl="0"/>
          <a:r>
            <a:rPr lang="en-US" i="1" smtClean="0"/>
            <a:t>How would you define similarity? </a:t>
          </a:r>
          <a:endParaRPr lang="en-US"/>
        </a:p>
      </dgm:t>
    </dgm:pt>
    <dgm:pt modelId="{E9DEE0A1-84E6-479E-8108-FF953ABF73DB}" type="parTrans" cxnId="{75E4165B-D244-4AF7-8071-0722555277F6}">
      <dgm:prSet/>
      <dgm:spPr/>
      <dgm:t>
        <a:bodyPr/>
        <a:lstStyle/>
        <a:p>
          <a:endParaRPr lang="en-US"/>
        </a:p>
      </dgm:t>
    </dgm:pt>
    <dgm:pt modelId="{4CA5725F-6872-4ABC-880C-E627EFF211D6}" type="sibTrans" cxnId="{75E4165B-D244-4AF7-8071-0722555277F6}">
      <dgm:prSet/>
      <dgm:spPr/>
      <dgm:t>
        <a:bodyPr/>
        <a:lstStyle/>
        <a:p>
          <a:endParaRPr lang="en-US"/>
        </a:p>
      </dgm:t>
    </dgm:pt>
    <dgm:pt modelId="{F1B00AD2-5E84-4B76-AE73-F144ED0B645F}" type="pres">
      <dgm:prSet presAssocID="{2352DBAA-C67A-496D-81E1-B6593700C5EA}" presName="linear" presStyleCnt="0">
        <dgm:presLayoutVars>
          <dgm:animLvl val="lvl"/>
          <dgm:resizeHandles val="exact"/>
        </dgm:presLayoutVars>
      </dgm:prSet>
      <dgm:spPr/>
      <dgm:t>
        <a:bodyPr/>
        <a:lstStyle/>
        <a:p>
          <a:endParaRPr lang="en-US"/>
        </a:p>
      </dgm:t>
    </dgm:pt>
    <dgm:pt modelId="{B12118E5-1619-436C-BE44-E11C1A8C7A7C}" type="pres">
      <dgm:prSet presAssocID="{C99E83F3-391E-447E-A5C7-348B4B64D217}" presName="parentText" presStyleLbl="node1" presStyleIdx="0" presStyleCnt="2">
        <dgm:presLayoutVars>
          <dgm:chMax val="0"/>
          <dgm:bulletEnabled val="1"/>
        </dgm:presLayoutVars>
      </dgm:prSet>
      <dgm:spPr/>
      <dgm:t>
        <a:bodyPr/>
        <a:lstStyle/>
        <a:p>
          <a:endParaRPr lang="en-US"/>
        </a:p>
      </dgm:t>
    </dgm:pt>
    <dgm:pt modelId="{E55CC345-4A99-41A9-9B31-A6B38FB3DF21}" type="pres">
      <dgm:prSet presAssocID="{400B8D1E-CAE4-4255-9089-D1FBB5F28494}" presName="spacer" presStyleCnt="0"/>
      <dgm:spPr/>
    </dgm:pt>
    <dgm:pt modelId="{70164AA8-0775-4C28-98BD-8D156D0B44B7}" type="pres">
      <dgm:prSet presAssocID="{27DCC2D9-D38C-4A93-BD0E-54F7346133A5}" presName="parentText" presStyleLbl="node1" presStyleIdx="1" presStyleCnt="2">
        <dgm:presLayoutVars>
          <dgm:chMax val="0"/>
          <dgm:bulletEnabled val="1"/>
        </dgm:presLayoutVars>
      </dgm:prSet>
      <dgm:spPr/>
      <dgm:t>
        <a:bodyPr/>
        <a:lstStyle/>
        <a:p>
          <a:endParaRPr lang="en-US"/>
        </a:p>
      </dgm:t>
    </dgm:pt>
  </dgm:ptLst>
  <dgm:cxnLst>
    <dgm:cxn modelId="{1D069563-EE70-4EC7-9351-3575C11566BF}" srcId="{2352DBAA-C67A-496D-81E1-B6593700C5EA}" destId="{C99E83F3-391E-447E-A5C7-348B4B64D217}" srcOrd="0" destOrd="0" parTransId="{AAEA0D96-B00F-417F-9235-32B5C249C81C}" sibTransId="{400B8D1E-CAE4-4255-9089-D1FBB5F28494}"/>
    <dgm:cxn modelId="{58E1AB82-CF3E-4DDA-8DE1-2B04857F6A87}" type="presOf" srcId="{C99E83F3-391E-447E-A5C7-348B4B64D217}" destId="{B12118E5-1619-436C-BE44-E11C1A8C7A7C}" srcOrd="0" destOrd="0" presId="urn:microsoft.com/office/officeart/2005/8/layout/vList2"/>
    <dgm:cxn modelId="{75E4165B-D244-4AF7-8071-0722555277F6}" srcId="{2352DBAA-C67A-496D-81E1-B6593700C5EA}" destId="{27DCC2D9-D38C-4A93-BD0E-54F7346133A5}" srcOrd="1" destOrd="0" parTransId="{E9DEE0A1-84E6-479E-8108-FF953ABF73DB}" sibTransId="{4CA5725F-6872-4ABC-880C-E627EFF211D6}"/>
    <dgm:cxn modelId="{0B62EDFF-6ECC-4608-8C84-ED1DDE92AE20}" type="presOf" srcId="{27DCC2D9-D38C-4A93-BD0E-54F7346133A5}" destId="{70164AA8-0775-4C28-98BD-8D156D0B44B7}" srcOrd="0" destOrd="0" presId="urn:microsoft.com/office/officeart/2005/8/layout/vList2"/>
    <dgm:cxn modelId="{01FC1AEC-DC13-4067-BFB9-B04A6487A953}" type="presOf" srcId="{2352DBAA-C67A-496D-81E1-B6593700C5EA}" destId="{F1B00AD2-5E84-4B76-AE73-F144ED0B645F}" srcOrd="0" destOrd="0" presId="urn:microsoft.com/office/officeart/2005/8/layout/vList2"/>
    <dgm:cxn modelId="{AE30F251-CAE4-4486-8B2A-69FB5EAD7F23}" type="presParOf" srcId="{F1B00AD2-5E84-4B76-AE73-F144ED0B645F}" destId="{B12118E5-1619-436C-BE44-E11C1A8C7A7C}" srcOrd="0" destOrd="0" presId="urn:microsoft.com/office/officeart/2005/8/layout/vList2"/>
    <dgm:cxn modelId="{C242F5CB-A605-480C-B13A-62DD2AB2E81F}" type="presParOf" srcId="{F1B00AD2-5E84-4B76-AE73-F144ED0B645F}" destId="{E55CC345-4A99-41A9-9B31-A6B38FB3DF21}" srcOrd="1" destOrd="0" presId="urn:microsoft.com/office/officeart/2005/8/layout/vList2"/>
    <dgm:cxn modelId="{4C3ADC80-0095-4C0D-9C9A-F342D5B2BCD2}" type="presParOf" srcId="{F1B00AD2-5E84-4B76-AE73-F144ED0B645F}" destId="{70164AA8-0775-4C28-98BD-8D156D0B44B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A31A-586D-4F52-91DC-8E99859F53E9}">
      <dsp:nvSpPr>
        <dsp:cNvPr id="0" name=""/>
        <dsp:cNvSpPr/>
      </dsp:nvSpPr>
      <dsp:spPr>
        <a:xfrm rot="5400000">
          <a:off x="5175962" y="-2732752"/>
          <a:ext cx="849638" cy="6315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800" b="1" kern="1200" dirty="0" smtClean="0"/>
            <a:t>G-CO - Congruence</a:t>
          </a:r>
        </a:p>
        <a:p>
          <a:pPr lvl="1" algn="l">
            <a:spcBef>
              <a:spcPct val="0"/>
            </a:spcBef>
            <a:buChar char="••"/>
          </a:pPr>
          <a:endParaRPr lang="en-US" sz="2800" b="1" kern="1200" dirty="0"/>
        </a:p>
      </dsp:txBody>
      <dsp:txXfrm rot="-5400000">
        <a:off x="2443209" y="41477"/>
        <a:ext cx="6273668" cy="766686"/>
      </dsp:txXfrm>
    </dsp:sp>
    <dsp:sp modelId="{71B65BF0-805B-4478-8A7A-F411AC5C7699}">
      <dsp:nvSpPr>
        <dsp:cNvPr id="0" name=""/>
        <dsp:cNvSpPr/>
      </dsp:nvSpPr>
      <dsp:spPr>
        <a:xfrm>
          <a:off x="2412" y="83600"/>
          <a:ext cx="2443030" cy="6867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a:lnSpc>
              <a:spcPct val="90000"/>
            </a:lnSpc>
            <a:spcBef>
              <a:spcPct val="0"/>
            </a:spcBef>
            <a:spcAft>
              <a:spcPct val="35000"/>
            </a:spcAft>
          </a:pPr>
          <a:r>
            <a:rPr lang="en-US" sz="3600" b="1" i="1" kern="1200" dirty="0" smtClean="0"/>
            <a:t>Domain</a:t>
          </a:r>
          <a:endParaRPr lang="en-US" sz="1400" i="1" kern="1200" dirty="0"/>
        </a:p>
      </dsp:txBody>
      <dsp:txXfrm>
        <a:off x="35935" y="117123"/>
        <a:ext cx="2375984" cy="619670"/>
      </dsp:txXfrm>
    </dsp:sp>
    <dsp:sp modelId="{6AAD3DB3-6E95-4725-B2B1-7E6E1B59A095}">
      <dsp:nvSpPr>
        <dsp:cNvPr id="0" name=""/>
        <dsp:cNvSpPr/>
      </dsp:nvSpPr>
      <dsp:spPr>
        <a:xfrm rot="5400000">
          <a:off x="3360933" y="-85149"/>
          <a:ext cx="4398432" cy="6397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50000"/>
            </a:lnSpc>
            <a:spcBef>
              <a:spcPct val="0"/>
            </a:spcBef>
            <a:spcAft>
              <a:spcPct val="15000"/>
            </a:spcAft>
            <a:buChar char="••"/>
          </a:pPr>
          <a:r>
            <a:rPr lang="en-US" sz="2200" b="1" kern="1200" dirty="0" smtClean="0"/>
            <a:t>Standard:  Experiment with transformations in a plane -  Clusters: (G-CO.1 – G-CO.5)</a:t>
          </a:r>
          <a:endParaRPr lang="en-US" sz="2200" b="1" kern="1200" dirty="0"/>
        </a:p>
        <a:p>
          <a:pPr marL="228600" lvl="1" indent="-228600" algn="l" defTabSz="977900">
            <a:lnSpc>
              <a:spcPct val="150000"/>
            </a:lnSpc>
            <a:spcBef>
              <a:spcPct val="0"/>
            </a:spcBef>
            <a:spcAft>
              <a:spcPct val="15000"/>
            </a:spcAft>
            <a:buChar char="••"/>
          </a:pPr>
          <a:r>
            <a:rPr lang="en-US" sz="2200" b="1" kern="1200" dirty="0" smtClean="0"/>
            <a:t>Standard :  Understand congruence in terms of rigid motions - Clusters: (G-CO.6 – G-CO.8)                           </a:t>
          </a:r>
          <a:endParaRPr lang="en-US" sz="2200" b="1" kern="1200" dirty="0"/>
        </a:p>
        <a:p>
          <a:pPr marL="228600" lvl="1" indent="-228600" algn="l" defTabSz="977900">
            <a:lnSpc>
              <a:spcPct val="150000"/>
            </a:lnSpc>
            <a:spcBef>
              <a:spcPct val="0"/>
            </a:spcBef>
            <a:spcAft>
              <a:spcPct val="15000"/>
            </a:spcAft>
            <a:buChar char="••"/>
          </a:pPr>
          <a:r>
            <a:rPr lang="en-US" sz="2200" b="1" kern="1200" dirty="0" smtClean="0"/>
            <a:t>Standard:  Prove geometric theorems                                      Clusters:  (G-CO.9 – G-CO.11)</a:t>
          </a:r>
          <a:endParaRPr lang="en-US" sz="2200" b="1" kern="1200" dirty="0"/>
        </a:p>
        <a:p>
          <a:pPr marL="228600" lvl="1" indent="-228600" algn="l" defTabSz="977900">
            <a:lnSpc>
              <a:spcPct val="150000"/>
            </a:lnSpc>
            <a:spcBef>
              <a:spcPct val="0"/>
            </a:spcBef>
            <a:spcAft>
              <a:spcPct val="15000"/>
            </a:spcAft>
            <a:buChar char="••"/>
          </a:pPr>
          <a:r>
            <a:rPr lang="en-US" sz="2200" b="1" kern="1200" dirty="0" smtClean="0"/>
            <a:t>Standard:  Make geometric constructions                     Clusters:  (G-CO.12–G-CO.13)</a:t>
          </a:r>
          <a:endParaRPr lang="en-US" sz="2200" b="1" kern="1200" dirty="0"/>
        </a:p>
        <a:p>
          <a:pPr marL="228600" lvl="1" indent="-228600" algn="l" defTabSz="977900">
            <a:lnSpc>
              <a:spcPct val="90000"/>
            </a:lnSpc>
            <a:spcBef>
              <a:spcPct val="0"/>
            </a:spcBef>
            <a:spcAft>
              <a:spcPct val="15000"/>
            </a:spcAft>
            <a:buChar char="••"/>
          </a:pPr>
          <a:endParaRPr lang="en-US" sz="2200" b="1" kern="1200" dirty="0"/>
        </a:p>
      </dsp:txBody>
      <dsp:txXfrm rot="-5400000">
        <a:off x="2361389" y="1129109"/>
        <a:ext cx="6182806" cy="3969004"/>
      </dsp:txXfrm>
    </dsp:sp>
    <dsp:sp modelId="{542F5810-2F80-4556-A111-CB835DFF2168}">
      <dsp:nvSpPr>
        <dsp:cNvPr id="0" name=""/>
        <dsp:cNvSpPr/>
      </dsp:nvSpPr>
      <dsp:spPr>
        <a:xfrm>
          <a:off x="81816" y="2285999"/>
          <a:ext cx="2356179" cy="11320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1" kern="1200" dirty="0" smtClean="0"/>
            <a:t>Standard &amp; Associated Clusters</a:t>
          </a:r>
          <a:endParaRPr lang="en-US" sz="2400" b="1" i="1" kern="1200" dirty="0"/>
        </a:p>
      </dsp:txBody>
      <dsp:txXfrm>
        <a:off x="137077" y="2341260"/>
        <a:ext cx="2245657" cy="1021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A31A-586D-4F52-91DC-8E99859F53E9}">
      <dsp:nvSpPr>
        <dsp:cNvPr id="0" name=""/>
        <dsp:cNvSpPr/>
      </dsp:nvSpPr>
      <dsp:spPr>
        <a:xfrm rot="5400000">
          <a:off x="5263026" y="-2819816"/>
          <a:ext cx="675510" cy="63151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 G-SRT – Similarity, Right Triangles, &amp;                                          Trigonometry</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800" b="1" kern="1200" dirty="0"/>
        </a:p>
      </dsp:txBody>
      <dsp:txXfrm rot="-5400000">
        <a:off x="2443209" y="32977"/>
        <a:ext cx="6282168" cy="609558"/>
      </dsp:txXfrm>
    </dsp:sp>
    <dsp:sp modelId="{71B65BF0-805B-4478-8A7A-F411AC5C7699}">
      <dsp:nvSpPr>
        <dsp:cNvPr id="0" name=""/>
        <dsp:cNvSpPr/>
      </dsp:nvSpPr>
      <dsp:spPr>
        <a:xfrm>
          <a:off x="2412" y="65666"/>
          <a:ext cx="2443030" cy="545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a:lnSpc>
              <a:spcPct val="90000"/>
            </a:lnSpc>
            <a:spcBef>
              <a:spcPct val="0"/>
            </a:spcBef>
            <a:spcAft>
              <a:spcPct val="35000"/>
            </a:spcAft>
          </a:pPr>
          <a:r>
            <a:rPr lang="en-US" sz="3600" b="1" i="1" kern="1200" dirty="0" smtClean="0"/>
            <a:t>Domain</a:t>
          </a:r>
          <a:endParaRPr lang="en-US" sz="1400" i="1" kern="1200" dirty="0"/>
        </a:p>
      </dsp:txBody>
      <dsp:txXfrm>
        <a:off x="29064" y="92318"/>
        <a:ext cx="2389726" cy="492673"/>
      </dsp:txXfrm>
    </dsp:sp>
    <dsp:sp modelId="{6AAD3DB3-6E95-4725-B2B1-7E6E1B59A095}">
      <dsp:nvSpPr>
        <dsp:cNvPr id="0" name=""/>
        <dsp:cNvSpPr/>
      </dsp:nvSpPr>
      <dsp:spPr>
        <a:xfrm rot="5400000">
          <a:off x="3817498" y="-717879"/>
          <a:ext cx="3496999" cy="63851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00000"/>
            </a:lnSpc>
            <a:spcBef>
              <a:spcPct val="0"/>
            </a:spcBef>
            <a:spcAft>
              <a:spcPct val="15000"/>
            </a:spcAft>
            <a:buChar char="••"/>
          </a:pPr>
          <a:r>
            <a:rPr lang="en-US" sz="2200" b="1" kern="1200" dirty="0" smtClean="0"/>
            <a:t>Standard:  Understand similarity in terms of similarity transformations-                         Clusters: (G-SRT.A.1 – G-SRT.A.3)</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  Prove theorems involving similarity- Clusters: (G-SRT.B.4 – G-SRT.B.5)                           </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Define trig ratios &amp; solve problems involving right triangles                                 Clusters:  (G-SRT.C.6 – G-SRT.C.8)</a:t>
          </a:r>
          <a:endParaRPr lang="en-US" sz="2200" b="1" kern="1200" dirty="0"/>
        </a:p>
      </dsp:txBody>
      <dsp:txXfrm rot="-5400000">
        <a:off x="2373425" y="896903"/>
        <a:ext cx="6214437" cy="3155581"/>
      </dsp:txXfrm>
    </dsp:sp>
    <dsp:sp modelId="{542F5810-2F80-4556-A111-CB835DFF2168}">
      <dsp:nvSpPr>
        <dsp:cNvPr id="0" name=""/>
        <dsp:cNvSpPr/>
      </dsp:nvSpPr>
      <dsp:spPr>
        <a:xfrm>
          <a:off x="81662" y="1600198"/>
          <a:ext cx="2368220" cy="1333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1" kern="1200" dirty="0" smtClean="0"/>
            <a:t>Standard &amp; Associated Clusters</a:t>
          </a:r>
          <a:endParaRPr lang="en-US" sz="2400" b="1" i="1" kern="1200" dirty="0"/>
        </a:p>
      </dsp:txBody>
      <dsp:txXfrm>
        <a:off x="146735" y="1665271"/>
        <a:ext cx="2238074" cy="1202871"/>
      </dsp:txXfrm>
    </dsp:sp>
    <dsp:sp modelId="{D0D4B0CB-02E9-4C84-8F4A-09B349DB4D0F}">
      <dsp:nvSpPr>
        <dsp:cNvPr id="0" name=""/>
        <dsp:cNvSpPr/>
      </dsp:nvSpPr>
      <dsp:spPr>
        <a:xfrm>
          <a:off x="76200" y="4267201"/>
          <a:ext cx="2365757" cy="10298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i="1" kern="1200" dirty="0" err="1" smtClean="0"/>
            <a:t>Extention</a:t>
          </a:r>
          <a:r>
            <a:rPr lang="en-US" sz="2800" b="1" i="1" kern="1200" dirty="0" smtClean="0"/>
            <a:t> Standard</a:t>
          </a:r>
          <a:endParaRPr lang="en-US" sz="2800" b="1" i="1" kern="1200" dirty="0"/>
        </a:p>
      </dsp:txBody>
      <dsp:txXfrm>
        <a:off x="126473" y="4317474"/>
        <a:ext cx="2265211" cy="92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A31A-586D-4F52-91DC-8E99859F53E9}">
      <dsp:nvSpPr>
        <dsp:cNvPr id="0" name=""/>
        <dsp:cNvSpPr/>
      </dsp:nvSpPr>
      <dsp:spPr>
        <a:xfrm rot="5400000">
          <a:off x="5419346" y="-2814997"/>
          <a:ext cx="238890" cy="6172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 G-C – Circles</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800" b="1" kern="1200" dirty="0"/>
        </a:p>
      </dsp:txBody>
      <dsp:txXfrm rot="-5400000">
        <a:off x="2452785" y="163226"/>
        <a:ext cx="6160350" cy="215566"/>
      </dsp:txXfrm>
    </dsp:sp>
    <dsp:sp modelId="{71B65BF0-805B-4478-8A7A-F411AC5C7699}">
      <dsp:nvSpPr>
        <dsp:cNvPr id="0" name=""/>
        <dsp:cNvSpPr/>
      </dsp:nvSpPr>
      <dsp:spPr>
        <a:xfrm>
          <a:off x="4816" y="437"/>
          <a:ext cx="2450208" cy="559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a:lnSpc>
              <a:spcPct val="90000"/>
            </a:lnSpc>
            <a:spcBef>
              <a:spcPct val="0"/>
            </a:spcBef>
            <a:spcAft>
              <a:spcPct val="35000"/>
            </a:spcAft>
          </a:pPr>
          <a:r>
            <a:rPr lang="en-US" sz="3600" b="1" i="1" kern="1200" dirty="0" smtClean="0"/>
            <a:t>Domain</a:t>
          </a:r>
          <a:endParaRPr lang="en-US" sz="1400" i="1" kern="1200" dirty="0"/>
        </a:p>
      </dsp:txBody>
      <dsp:txXfrm>
        <a:off x="32137" y="27758"/>
        <a:ext cx="2395566" cy="505026"/>
      </dsp:txXfrm>
    </dsp:sp>
    <dsp:sp modelId="{6AAD3DB3-6E95-4725-B2B1-7E6E1B59A095}">
      <dsp:nvSpPr>
        <dsp:cNvPr id="0" name=""/>
        <dsp:cNvSpPr/>
      </dsp:nvSpPr>
      <dsp:spPr>
        <a:xfrm rot="5400000">
          <a:off x="3762429" y="-943028"/>
          <a:ext cx="3584687" cy="63851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00000"/>
            </a:lnSpc>
            <a:spcBef>
              <a:spcPct val="0"/>
            </a:spcBef>
            <a:spcAft>
              <a:spcPct val="15000"/>
            </a:spcAft>
            <a:buChar char="••"/>
          </a:pPr>
          <a:r>
            <a:rPr lang="en-US" sz="2200" b="1" kern="1200" dirty="0" smtClean="0"/>
            <a:t>Standard: Understand and apply theorems about circles - Clusters: (G-C.A.1 - G-C.A.3)</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 Find arc lengths and areas of sectors of circles – Cluster:  (G-C.B.5)</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Translate between the geometric description and the equation for a conic section – Clusters  (G-GPE.A.1)              </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Use coordinates to prove simple geometric theorems algebraically               Cluster:  (G-GPE.B.4)</a:t>
          </a:r>
          <a:endParaRPr lang="en-US" sz="2200" b="1" kern="1200" dirty="0"/>
        </a:p>
      </dsp:txBody>
      <dsp:txXfrm rot="-5400000">
        <a:off x="2362200" y="632191"/>
        <a:ext cx="6210156" cy="3234707"/>
      </dsp:txXfrm>
    </dsp:sp>
    <dsp:sp modelId="{542F5810-2F80-4556-A111-CB835DFF2168}">
      <dsp:nvSpPr>
        <dsp:cNvPr id="0" name=""/>
        <dsp:cNvSpPr/>
      </dsp:nvSpPr>
      <dsp:spPr>
        <a:xfrm>
          <a:off x="84066" y="1507058"/>
          <a:ext cx="2368220" cy="13664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1" kern="1200" dirty="0" smtClean="0"/>
            <a:t>Standard &amp; Associated Clusters</a:t>
          </a:r>
          <a:endParaRPr lang="en-US" sz="2400" b="1" i="1" kern="1200" dirty="0"/>
        </a:p>
      </dsp:txBody>
      <dsp:txXfrm>
        <a:off x="150770" y="1573762"/>
        <a:ext cx="2234812" cy="1233035"/>
      </dsp:txXfrm>
    </dsp:sp>
    <dsp:sp modelId="{D0D4B0CB-02E9-4C84-8F4A-09B349DB4D0F}">
      <dsp:nvSpPr>
        <dsp:cNvPr id="0" name=""/>
        <dsp:cNvSpPr/>
      </dsp:nvSpPr>
      <dsp:spPr>
        <a:xfrm>
          <a:off x="0" y="4267195"/>
          <a:ext cx="2365757" cy="1055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i="1" kern="1200" dirty="0" err="1" smtClean="0"/>
            <a:t>Extention</a:t>
          </a:r>
          <a:r>
            <a:rPr lang="en-US" sz="2800" b="1" i="1" kern="1200" dirty="0" smtClean="0"/>
            <a:t> Standards</a:t>
          </a:r>
          <a:endParaRPr lang="en-US" sz="2800" b="1" i="1" kern="1200" dirty="0"/>
        </a:p>
      </dsp:txBody>
      <dsp:txXfrm>
        <a:off x="51534" y="4318729"/>
        <a:ext cx="2262689" cy="952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A31A-586D-4F52-91DC-8E99859F53E9}">
      <dsp:nvSpPr>
        <dsp:cNvPr id="0" name=""/>
        <dsp:cNvSpPr/>
      </dsp:nvSpPr>
      <dsp:spPr>
        <a:xfrm rot="5400000">
          <a:off x="5159230" y="-2724066"/>
          <a:ext cx="724272" cy="617240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 G-GPE – Expressing geometric properties with equations </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800" b="1" kern="1200" dirty="0"/>
        </a:p>
      </dsp:txBody>
      <dsp:txXfrm rot="-5400000">
        <a:off x="2435164" y="35356"/>
        <a:ext cx="6137048" cy="653560"/>
      </dsp:txXfrm>
    </dsp:sp>
    <dsp:sp modelId="{71B65BF0-805B-4478-8A7A-F411AC5C7699}">
      <dsp:nvSpPr>
        <dsp:cNvPr id="0" name=""/>
        <dsp:cNvSpPr/>
      </dsp:nvSpPr>
      <dsp:spPr>
        <a:xfrm>
          <a:off x="1581" y="244"/>
          <a:ext cx="2450208" cy="9002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a:lnSpc>
              <a:spcPct val="90000"/>
            </a:lnSpc>
            <a:spcBef>
              <a:spcPct val="0"/>
            </a:spcBef>
            <a:spcAft>
              <a:spcPct val="35000"/>
            </a:spcAft>
          </a:pPr>
          <a:r>
            <a:rPr lang="en-US" sz="3600" b="1" i="1" kern="1200" dirty="0" smtClean="0"/>
            <a:t>Domain</a:t>
          </a:r>
          <a:endParaRPr lang="en-US" sz="1400" i="1" kern="1200" dirty="0"/>
        </a:p>
      </dsp:txBody>
      <dsp:txXfrm>
        <a:off x="45529" y="44192"/>
        <a:ext cx="2362312" cy="812392"/>
      </dsp:txXfrm>
    </dsp:sp>
    <dsp:sp modelId="{6AAD3DB3-6E95-4725-B2B1-7E6E1B59A095}">
      <dsp:nvSpPr>
        <dsp:cNvPr id="0" name=""/>
        <dsp:cNvSpPr/>
      </dsp:nvSpPr>
      <dsp:spPr>
        <a:xfrm rot="5400000">
          <a:off x="3530384" y="-157738"/>
          <a:ext cx="4326178" cy="61116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00000"/>
            </a:lnSpc>
            <a:spcBef>
              <a:spcPct val="0"/>
            </a:spcBef>
            <a:spcAft>
              <a:spcPct val="15000"/>
            </a:spcAft>
            <a:buChar char="••"/>
          </a:pPr>
          <a:r>
            <a:rPr lang="en-US" sz="2200" b="1" kern="1200" dirty="0" smtClean="0"/>
            <a:t>Standard: Explain volume formulas and use them to solve problems-Clusters:                            (G-GMD.A.1 - G-GMD.A.3)</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Visualize relationships between two-dimensional &amp; three-dimensional objects – Clusters  (G-GMD.B.4)              </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Apply geometric concepts in modeling situations -                               Cluster:  (G-MG.A.1-G-MG.A.3)</a:t>
          </a:r>
          <a:endParaRPr lang="en-US" sz="2200" b="1" kern="1200" dirty="0"/>
        </a:p>
      </dsp:txBody>
      <dsp:txXfrm rot="-5400000">
        <a:off x="2637648" y="946185"/>
        <a:ext cx="5900465" cy="3903804"/>
      </dsp:txXfrm>
    </dsp:sp>
    <dsp:sp modelId="{542F5810-2F80-4556-A111-CB835DFF2168}">
      <dsp:nvSpPr>
        <dsp:cNvPr id="0" name=""/>
        <dsp:cNvSpPr/>
      </dsp:nvSpPr>
      <dsp:spPr>
        <a:xfrm>
          <a:off x="90200" y="1703716"/>
          <a:ext cx="2648184" cy="2198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1" kern="1200" dirty="0" smtClean="0"/>
            <a:t>Standard &amp; Associated Clusters</a:t>
          </a:r>
          <a:endParaRPr lang="en-US" sz="2400" b="1" i="1" kern="1200" dirty="0"/>
        </a:p>
      </dsp:txBody>
      <dsp:txXfrm>
        <a:off x="197501" y="1811017"/>
        <a:ext cx="2433582" cy="19834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1A31A-586D-4F52-91DC-8E99859F53E9}">
      <dsp:nvSpPr>
        <dsp:cNvPr id="0" name=""/>
        <dsp:cNvSpPr/>
      </dsp:nvSpPr>
      <dsp:spPr>
        <a:xfrm rot="5400000">
          <a:off x="5404960" y="-2890357"/>
          <a:ext cx="238890" cy="6172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endParaRPr lang="en-US" sz="2800" b="1"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t> G-GMD  </a:t>
          </a:r>
        </a:p>
        <a:p>
          <a:pPr marL="0" marR="0" lvl="1" indent="0" algn="l" defTabSz="914400" eaLnBrk="1" fontAlgn="auto" latinLnBrk="0" hangingPunct="1">
            <a:lnSpc>
              <a:spcPct val="100000"/>
            </a:lnSpc>
            <a:spcBef>
              <a:spcPct val="0"/>
            </a:spcBef>
            <a:spcAft>
              <a:spcPts val="0"/>
            </a:spcAft>
            <a:buClrTx/>
            <a:buSzTx/>
            <a:buFontTx/>
            <a:buChar char="••"/>
            <a:tabLst/>
            <a:defRPr/>
          </a:pPr>
          <a:endParaRPr lang="en-US" sz="2800" b="1" kern="1200" dirty="0"/>
        </a:p>
      </dsp:txBody>
      <dsp:txXfrm rot="-5400000">
        <a:off x="2438399" y="87866"/>
        <a:ext cx="6160350" cy="215566"/>
      </dsp:txXfrm>
    </dsp:sp>
    <dsp:sp modelId="{71B65BF0-805B-4478-8A7A-F411AC5C7699}">
      <dsp:nvSpPr>
        <dsp:cNvPr id="0" name=""/>
        <dsp:cNvSpPr/>
      </dsp:nvSpPr>
      <dsp:spPr>
        <a:xfrm>
          <a:off x="4816" y="437"/>
          <a:ext cx="2450208" cy="5596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a:lnSpc>
              <a:spcPct val="90000"/>
            </a:lnSpc>
            <a:spcBef>
              <a:spcPct val="0"/>
            </a:spcBef>
            <a:spcAft>
              <a:spcPct val="35000"/>
            </a:spcAft>
          </a:pPr>
          <a:r>
            <a:rPr lang="en-US" sz="3600" b="1" i="1" kern="1200" dirty="0" smtClean="0"/>
            <a:t>Domain</a:t>
          </a:r>
          <a:endParaRPr lang="en-US" sz="1400" i="1" kern="1200" dirty="0"/>
        </a:p>
      </dsp:txBody>
      <dsp:txXfrm>
        <a:off x="32137" y="27758"/>
        <a:ext cx="2395566" cy="505026"/>
      </dsp:txXfrm>
    </dsp:sp>
    <dsp:sp modelId="{6AAD3DB3-6E95-4725-B2B1-7E6E1B59A095}">
      <dsp:nvSpPr>
        <dsp:cNvPr id="0" name=""/>
        <dsp:cNvSpPr/>
      </dsp:nvSpPr>
      <dsp:spPr>
        <a:xfrm rot="5400000">
          <a:off x="3762429" y="-943028"/>
          <a:ext cx="3584687" cy="63851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100000"/>
            </a:lnSpc>
            <a:spcBef>
              <a:spcPct val="0"/>
            </a:spcBef>
            <a:spcAft>
              <a:spcPct val="15000"/>
            </a:spcAft>
            <a:buChar char="••"/>
          </a:pPr>
          <a:r>
            <a:rPr lang="en-US" sz="2200" b="1" kern="1200" dirty="0" smtClean="0"/>
            <a:t>Standard: Explain volume formulas and use them to solve problems - Clusters: (G-GPE.B.4 - G-GPE.B.7)</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Translate between the geometric description and the equation for a conic section – Clusters  (G-GPE.A.1)              </a:t>
          </a:r>
          <a:endParaRPr lang="en-US" sz="2200" b="1" kern="1200" dirty="0"/>
        </a:p>
        <a:p>
          <a:pPr marL="228600" lvl="1" indent="-228600" algn="l" defTabSz="977900">
            <a:lnSpc>
              <a:spcPct val="100000"/>
            </a:lnSpc>
            <a:spcBef>
              <a:spcPct val="0"/>
            </a:spcBef>
            <a:spcAft>
              <a:spcPct val="15000"/>
            </a:spcAft>
            <a:buChar char="••"/>
          </a:pPr>
          <a:r>
            <a:rPr lang="en-US" sz="2200" b="1" kern="1200" dirty="0" smtClean="0"/>
            <a:t>Standard:  Use coordinates to prove simple geometric theorems algebraically               Cluster:  (G-GPE.B.4)</a:t>
          </a:r>
          <a:endParaRPr lang="en-US" sz="2200" b="1" kern="1200" dirty="0"/>
        </a:p>
      </dsp:txBody>
      <dsp:txXfrm rot="-5400000">
        <a:off x="2362200" y="632191"/>
        <a:ext cx="6210156" cy="3234707"/>
      </dsp:txXfrm>
    </dsp:sp>
    <dsp:sp modelId="{542F5810-2F80-4556-A111-CB835DFF2168}">
      <dsp:nvSpPr>
        <dsp:cNvPr id="0" name=""/>
        <dsp:cNvSpPr/>
      </dsp:nvSpPr>
      <dsp:spPr>
        <a:xfrm>
          <a:off x="84066" y="1507058"/>
          <a:ext cx="2368220" cy="13664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i="1" kern="1200" dirty="0" smtClean="0"/>
            <a:t>Standard &amp; Associated Clusters</a:t>
          </a:r>
          <a:endParaRPr lang="en-US" sz="2400" b="1" i="1" kern="1200" dirty="0"/>
        </a:p>
      </dsp:txBody>
      <dsp:txXfrm>
        <a:off x="150770" y="1573762"/>
        <a:ext cx="2234812" cy="1233035"/>
      </dsp:txXfrm>
    </dsp:sp>
    <dsp:sp modelId="{0CEE2722-88F1-4946-9E01-25B7506DA0F2}">
      <dsp:nvSpPr>
        <dsp:cNvPr id="0" name=""/>
        <dsp:cNvSpPr/>
      </dsp:nvSpPr>
      <dsp:spPr>
        <a:xfrm>
          <a:off x="0" y="4267195"/>
          <a:ext cx="2365757" cy="10556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i="1" kern="1200" dirty="0" err="1" smtClean="0"/>
            <a:t>Extention</a:t>
          </a:r>
          <a:r>
            <a:rPr lang="en-US" sz="3000" b="1" i="1" kern="1200" dirty="0" smtClean="0"/>
            <a:t> Standard</a:t>
          </a:r>
          <a:endParaRPr lang="en-US" sz="3000" b="1" i="1" kern="1200" dirty="0"/>
        </a:p>
      </dsp:txBody>
      <dsp:txXfrm>
        <a:off x="51534" y="4318729"/>
        <a:ext cx="2262689" cy="9526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CC8F246-7EF8-4004-A84A-05745F08CEDB}" type="datetimeFigureOut">
              <a:rPr lang="en-US" smtClean="0"/>
              <a:t>11/8/14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7BC1202-414E-48C4-9948-610FEEA9A98E}" type="slidenum">
              <a:rPr lang="en-US" smtClean="0"/>
              <a:t>‹#›</a:t>
            </a:fld>
            <a:endParaRPr lang="en-US"/>
          </a:p>
        </p:txBody>
      </p:sp>
    </p:spTree>
    <p:extLst>
      <p:ext uri="{BB962C8B-B14F-4D97-AF65-F5344CB8AC3E}">
        <p14:creationId xmlns:p14="http://schemas.microsoft.com/office/powerpoint/2010/main" val="271511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C96D962-B53A-4622-9486-96E4D5D11C37}" type="datetimeFigureOut">
              <a:rPr lang="en-US" smtClean="0"/>
              <a:t>11/8/14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264F5F8-CC42-486C-B78E-1A274D18FB9A}" type="slidenum">
              <a:rPr lang="en-US" smtClean="0"/>
              <a:t>‹#›</a:t>
            </a:fld>
            <a:endParaRPr lang="en-US"/>
          </a:p>
        </p:txBody>
      </p:sp>
    </p:spTree>
    <p:extLst>
      <p:ext uri="{BB962C8B-B14F-4D97-AF65-F5344CB8AC3E}">
        <p14:creationId xmlns:p14="http://schemas.microsoft.com/office/powerpoint/2010/main" val="31651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distribution of credits</a:t>
            </a:r>
            <a:r>
              <a:rPr lang="en-US" baseline="0" dirty="0" smtClean="0"/>
              <a:t> per test for each Domain level in Geometry. This information will help teachers to determine the level of classroom focus for the various domains.</a:t>
            </a:r>
            <a:endParaRPr lang="en-US" dirty="0"/>
          </a:p>
        </p:txBody>
      </p:sp>
      <p:sp>
        <p:nvSpPr>
          <p:cNvPr id="4" name="Slide Number Placeholder 3"/>
          <p:cNvSpPr>
            <a:spLocks noGrp="1"/>
          </p:cNvSpPr>
          <p:nvPr>
            <p:ph type="sldNum" sz="quarter" idx="10"/>
          </p:nvPr>
        </p:nvSpPr>
        <p:spPr/>
        <p:txBody>
          <a:bodyPr/>
          <a:lstStyle/>
          <a:p>
            <a:pPr>
              <a:defRPr/>
            </a:pPr>
            <a:fld id="{1F15EF34-3A33-452F-ADBC-307A10FE5C7D}" type="slidenum">
              <a:rPr lang="en-US" altLang="en-US" smtClean="0"/>
              <a:pPr>
                <a:defRPr/>
              </a:pPr>
              <a:t>52</a:t>
            </a:fld>
            <a:endParaRPr lang="en-US" altLang="en-US"/>
          </a:p>
        </p:txBody>
      </p:sp>
    </p:spTree>
    <p:extLst>
      <p:ext uri="{BB962C8B-B14F-4D97-AF65-F5344CB8AC3E}">
        <p14:creationId xmlns:p14="http://schemas.microsoft.com/office/powerpoint/2010/main" val="271530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Cluster</a:t>
            </a:r>
            <a:r>
              <a:rPr lang="en-US" baseline="0" dirty="0" smtClean="0"/>
              <a:t> within each Domain and the Standards associated with each Cluster. It also shows the cluster emphasis identifying which clusters hold the greatest focus (Major), which clusters support the Major clusters (Supporting), and those clusters that may not connect tightly or explicitly to the major work of the Geometry course (Additional).</a:t>
            </a:r>
            <a:endParaRPr lang="en-US" dirty="0"/>
          </a:p>
        </p:txBody>
      </p:sp>
      <p:sp>
        <p:nvSpPr>
          <p:cNvPr id="4" name="Slide Number Placeholder 3"/>
          <p:cNvSpPr>
            <a:spLocks noGrp="1"/>
          </p:cNvSpPr>
          <p:nvPr>
            <p:ph type="sldNum" sz="quarter" idx="10"/>
          </p:nvPr>
        </p:nvSpPr>
        <p:spPr/>
        <p:txBody>
          <a:bodyPr/>
          <a:lstStyle/>
          <a:p>
            <a:pPr>
              <a:defRPr/>
            </a:pPr>
            <a:fld id="{1F15EF34-3A33-452F-ADBC-307A10FE5C7D}" type="slidenum">
              <a:rPr lang="en-US" altLang="en-US" smtClean="0"/>
              <a:pPr>
                <a:defRPr/>
              </a:pPr>
              <a:t>53</a:t>
            </a:fld>
            <a:endParaRPr lang="en-US" altLang="en-US"/>
          </a:p>
        </p:txBody>
      </p:sp>
    </p:spTree>
    <p:extLst>
      <p:ext uri="{BB962C8B-B14F-4D97-AF65-F5344CB8AC3E}">
        <p14:creationId xmlns:p14="http://schemas.microsoft.com/office/powerpoint/2010/main" val="5588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Test</a:t>
            </a:r>
            <a:r>
              <a:rPr lang="en-US" baseline="0" dirty="0" smtClean="0"/>
              <a:t> breakdown by question and credits.</a:t>
            </a:r>
            <a:endParaRPr lang="en-US" dirty="0"/>
          </a:p>
        </p:txBody>
      </p:sp>
      <p:sp>
        <p:nvSpPr>
          <p:cNvPr id="4" name="Slide Number Placeholder 3"/>
          <p:cNvSpPr>
            <a:spLocks noGrp="1"/>
          </p:cNvSpPr>
          <p:nvPr>
            <p:ph type="sldNum" sz="quarter" idx="10"/>
          </p:nvPr>
        </p:nvSpPr>
        <p:spPr/>
        <p:txBody>
          <a:bodyPr/>
          <a:lstStyle/>
          <a:p>
            <a:pPr>
              <a:defRPr/>
            </a:pPr>
            <a:fld id="{1F15EF34-3A33-452F-ADBC-307A10FE5C7D}" type="slidenum">
              <a:rPr lang="en-US" altLang="en-US" smtClean="0"/>
              <a:pPr>
                <a:defRPr/>
              </a:pPr>
              <a:t>54</a:t>
            </a:fld>
            <a:endParaRPr lang="en-US" altLang="en-US"/>
          </a:p>
        </p:txBody>
      </p:sp>
    </p:spTree>
    <p:extLst>
      <p:ext uri="{BB962C8B-B14F-4D97-AF65-F5344CB8AC3E}">
        <p14:creationId xmlns:p14="http://schemas.microsoft.com/office/powerpoint/2010/main" val="79617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7441" indent="-283631" eaLnBrk="0" hangingPunct="0">
              <a:defRPr sz="2400">
                <a:solidFill>
                  <a:schemeClr val="tx1"/>
                </a:solidFill>
                <a:latin typeface="Arial" pitchFamily="34" charset="0"/>
                <a:ea typeface="MS PGothic" pitchFamily="34" charset="-128"/>
              </a:defRPr>
            </a:lvl2pPr>
            <a:lvl3pPr marL="1134525" indent="-226905" eaLnBrk="0" hangingPunct="0">
              <a:defRPr sz="2400">
                <a:solidFill>
                  <a:schemeClr val="tx1"/>
                </a:solidFill>
                <a:latin typeface="Arial" pitchFamily="34" charset="0"/>
                <a:ea typeface="MS PGothic" pitchFamily="34" charset="-128"/>
              </a:defRPr>
            </a:lvl3pPr>
            <a:lvl4pPr marL="1588334" indent="-226905" eaLnBrk="0" hangingPunct="0">
              <a:defRPr sz="2400">
                <a:solidFill>
                  <a:schemeClr val="tx1"/>
                </a:solidFill>
                <a:latin typeface="Arial" pitchFamily="34" charset="0"/>
                <a:ea typeface="MS PGothic" pitchFamily="34" charset="-128"/>
              </a:defRPr>
            </a:lvl4pPr>
            <a:lvl5pPr marL="2042145" indent="-226905" eaLnBrk="0" hangingPunct="0">
              <a:defRPr sz="2400">
                <a:solidFill>
                  <a:schemeClr val="tx1"/>
                </a:solidFill>
                <a:latin typeface="Arial" pitchFamily="34" charset="0"/>
                <a:ea typeface="MS PGothic" pitchFamily="34" charset="-128"/>
              </a:defRPr>
            </a:lvl5pPr>
            <a:lvl6pPr marL="2495954" indent="-226905" eaLnBrk="0" fontAlgn="base" hangingPunct="0">
              <a:spcBef>
                <a:spcPct val="0"/>
              </a:spcBef>
              <a:spcAft>
                <a:spcPct val="0"/>
              </a:spcAft>
              <a:defRPr sz="2400">
                <a:solidFill>
                  <a:schemeClr val="tx1"/>
                </a:solidFill>
                <a:latin typeface="Arial" pitchFamily="34" charset="0"/>
                <a:ea typeface="MS PGothic" pitchFamily="34" charset="-128"/>
              </a:defRPr>
            </a:lvl6pPr>
            <a:lvl7pPr marL="2949764" indent="-226905" eaLnBrk="0" fontAlgn="base" hangingPunct="0">
              <a:spcBef>
                <a:spcPct val="0"/>
              </a:spcBef>
              <a:spcAft>
                <a:spcPct val="0"/>
              </a:spcAft>
              <a:defRPr sz="2400">
                <a:solidFill>
                  <a:schemeClr val="tx1"/>
                </a:solidFill>
                <a:latin typeface="Arial" pitchFamily="34" charset="0"/>
                <a:ea typeface="MS PGothic" pitchFamily="34" charset="-128"/>
              </a:defRPr>
            </a:lvl7pPr>
            <a:lvl8pPr marL="3403574" indent="-226905" eaLnBrk="0" fontAlgn="base" hangingPunct="0">
              <a:spcBef>
                <a:spcPct val="0"/>
              </a:spcBef>
              <a:spcAft>
                <a:spcPct val="0"/>
              </a:spcAft>
              <a:defRPr sz="2400">
                <a:solidFill>
                  <a:schemeClr val="tx1"/>
                </a:solidFill>
                <a:latin typeface="Arial" pitchFamily="34" charset="0"/>
                <a:ea typeface="MS PGothic" pitchFamily="34" charset="-128"/>
              </a:defRPr>
            </a:lvl8pPr>
            <a:lvl9pPr marL="3857384" indent="-22690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6EA48C1-314D-4B9F-9979-D61573C7DA5D}" type="slidenum">
              <a:rPr lang="en-US" altLang="en-US" sz="1200"/>
              <a:pPr/>
              <a:t>68</a:t>
            </a:fld>
            <a:endParaRPr lang="en-US" altLang="en-US" sz="1200"/>
          </a:p>
        </p:txBody>
      </p:sp>
      <p:sp>
        <p:nvSpPr>
          <p:cNvPr id="44034" name="Rectangle 7"/>
          <p:cNvSpPr txBox="1">
            <a:spLocks noGrp="1" noChangeArrowheads="1"/>
          </p:cNvSpPr>
          <p:nvPr/>
        </p:nvSpPr>
        <p:spPr bwMode="auto">
          <a:xfrm>
            <a:off x="3937747" y="8773957"/>
            <a:ext cx="3012329"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7" tIns="46244" rIns="92487" bIns="46244" anchor="b"/>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D3ABB38D-6028-438D-B2E7-34905E898D43}" type="slidenum">
              <a:rPr lang="en-US" altLang="en-US" sz="1200"/>
              <a:pPr algn="r"/>
              <a:t>68</a:t>
            </a:fld>
            <a:endParaRPr lang="en-US" altLang="en-US"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z="600" dirty="0">
              <a:latin typeface="Times New Roman" pitchFamily="18" charset="0"/>
            </a:endParaRPr>
          </a:p>
        </p:txBody>
      </p:sp>
      <p:sp>
        <p:nvSpPr>
          <p:cNvPr id="44037"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7441" indent="-283631" eaLnBrk="0" hangingPunct="0">
              <a:defRPr sz="2400">
                <a:solidFill>
                  <a:schemeClr val="tx1"/>
                </a:solidFill>
                <a:latin typeface="Arial" pitchFamily="34" charset="0"/>
                <a:ea typeface="MS PGothic" pitchFamily="34" charset="-128"/>
              </a:defRPr>
            </a:lvl2pPr>
            <a:lvl3pPr marL="1134525" indent="-226905" eaLnBrk="0" hangingPunct="0">
              <a:defRPr sz="2400">
                <a:solidFill>
                  <a:schemeClr val="tx1"/>
                </a:solidFill>
                <a:latin typeface="Arial" pitchFamily="34" charset="0"/>
                <a:ea typeface="MS PGothic" pitchFamily="34" charset="-128"/>
              </a:defRPr>
            </a:lvl3pPr>
            <a:lvl4pPr marL="1588334" indent="-226905" eaLnBrk="0" hangingPunct="0">
              <a:defRPr sz="2400">
                <a:solidFill>
                  <a:schemeClr val="tx1"/>
                </a:solidFill>
                <a:latin typeface="Arial" pitchFamily="34" charset="0"/>
                <a:ea typeface="MS PGothic" pitchFamily="34" charset="-128"/>
              </a:defRPr>
            </a:lvl4pPr>
            <a:lvl5pPr marL="2042145" indent="-226905" eaLnBrk="0" hangingPunct="0">
              <a:defRPr sz="2400">
                <a:solidFill>
                  <a:schemeClr val="tx1"/>
                </a:solidFill>
                <a:latin typeface="Arial" pitchFamily="34" charset="0"/>
                <a:ea typeface="MS PGothic" pitchFamily="34" charset="-128"/>
              </a:defRPr>
            </a:lvl5pPr>
            <a:lvl6pPr marL="2495954" indent="-226905" eaLnBrk="0" fontAlgn="base" hangingPunct="0">
              <a:spcBef>
                <a:spcPct val="0"/>
              </a:spcBef>
              <a:spcAft>
                <a:spcPct val="0"/>
              </a:spcAft>
              <a:defRPr sz="2400">
                <a:solidFill>
                  <a:schemeClr val="tx1"/>
                </a:solidFill>
                <a:latin typeface="Arial" pitchFamily="34" charset="0"/>
                <a:ea typeface="MS PGothic" pitchFamily="34" charset="-128"/>
              </a:defRPr>
            </a:lvl6pPr>
            <a:lvl7pPr marL="2949764" indent="-226905" eaLnBrk="0" fontAlgn="base" hangingPunct="0">
              <a:spcBef>
                <a:spcPct val="0"/>
              </a:spcBef>
              <a:spcAft>
                <a:spcPct val="0"/>
              </a:spcAft>
              <a:defRPr sz="2400">
                <a:solidFill>
                  <a:schemeClr val="tx1"/>
                </a:solidFill>
                <a:latin typeface="Arial" pitchFamily="34" charset="0"/>
                <a:ea typeface="MS PGothic" pitchFamily="34" charset="-128"/>
              </a:defRPr>
            </a:lvl7pPr>
            <a:lvl8pPr marL="3403574" indent="-226905" eaLnBrk="0" fontAlgn="base" hangingPunct="0">
              <a:spcBef>
                <a:spcPct val="0"/>
              </a:spcBef>
              <a:spcAft>
                <a:spcPct val="0"/>
              </a:spcAft>
              <a:defRPr sz="2400">
                <a:solidFill>
                  <a:schemeClr val="tx1"/>
                </a:solidFill>
                <a:latin typeface="Arial" pitchFamily="34" charset="0"/>
                <a:ea typeface="MS PGothic" pitchFamily="34" charset="-128"/>
              </a:defRPr>
            </a:lvl8pPr>
            <a:lvl9pPr marL="3857384" indent="-226905"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National Council of Supervisors of Mathematics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7441" indent="-283631" eaLnBrk="0" hangingPunct="0">
              <a:defRPr sz="2400">
                <a:solidFill>
                  <a:schemeClr val="tx1"/>
                </a:solidFill>
                <a:latin typeface="Arial" pitchFamily="34" charset="0"/>
                <a:ea typeface="MS PGothic" pitchFamily="34" charset="-128"/>
              </a:defRPr>
            </a:lvl2pPr>
            <a:lvl3pPr marL="1134525" indent="-226905" eaLnBrk="0" hangingPunct="0">
              <a:defRPr sz="2400">
                <a:solidFill>
                  <a:schemeClr val="tx1"/>
                </a:solidFill>
                <a:latin typeface="Arial" pitchFamily="34" charset="0"/>
                <a:ea typeface="MS PGothic" pitchFamily="34" charset="-128"/>
              </a:defRPr>
            </a:lvl3pPr>
            <a:lvl4pPr marL="1588334" indent="-226905" eaLnBrk="0" hangingPunct="0">
              <a:defRPr sz="2400">
                <a:solidFill>
                  <a:schemeClr val="tx1"/>
                </a:solidFill>
                <a:latin typeface="Arial" pitchFamily="34" charset="0"/>
                <a:ea typeface="MS PGothic" pitchFamily="34" charset="-128"/>
              </a:defRPr>
            </a:lvl4pPr>
            <a:lvl5pPr marL="2042145" indent="-226905" eaLnBrk="0" hangingPunct="0">
              <a:defRPr sz="2400">
                <a:solidFill>
                  <a:schemeClr val="tx1"/>
                </a:solidFill>
                <a:latin typeface="Arial" pitchFamily="34" charset="0"/>
                <a:ea typeface="MS PGothic" pitchFamily="34" charset="-128"/>
              </a:defRPr>
            </a:lvl5pPr>
            <a:lvl6pPr marL="2495954" indent="-226905" eaLnBrk="0" fontAlgn="base" hangingPunct="0">
              <a:spcBef>
                <a:spcPct val="0"/>
              </a:spcBef>
              <a:spcAft>
                <a:spcPct val="0"/>
              </a:spcAft>
              <a:defRPr sz="2400">
                <a:solidFill>
                  <a:schemeClr val="tx1"/>
                </a:solidFill>
                <a:latin typeface="Arial" pitchFamily="34" charset="0"/>
                <a:ea typeface="MS PGothic" pitchFamily="34" charset="-128"/>
              </a:defRPr>
            </a:lvl6pPr>
            <a:lvl7pPr marL="2949764" indent="-226905" eaLnBrk="0" fontAlgn="base" hangingPunct="0">
              <a:spcBef>
                <a:spcPct val="0"/>
              </a:spcBef>
              <a:spcAft>
                <a:spcPct val="0"/>
              </a:spcAft>
              <a:defRPr sz="2400">
                <a:solidFill>
                  <a:schemeClr val="tx1"/>
                </a:solidFill>
                <a:latin typeface="Arial" pitchFamily="34" charset="0"/>
                <a:ea typeface="MS PGothic" pitchFamily="34" charset="-128"/>
              </a:defRPr>
            </a:lvl7pPr>
            <a:lvl8pPr marL="3403574" indent="-226905" eaLnBrk="0" fontAlgn="base" hangingPunct="0">
              <a:spcBef>
                <a:spcPct val="0"/>
              </a:spcBef>
              <a:spcAft>
                <a:spcPct val="0"/>
              </a:spcAft>
              <a:defRPr sz="2400">
                <a:solidFill>
                  <a:schemeClr val="tx1"/>
                </a:solidFill>
                <a:latin typeface="Arial" pitchFamily="34" charset="0"/>
                <a:ea typeface="MS PGothic" pitchFamily="34" charset="-128"/>
              </a:defRPr>
            </a:lvl8pPr>
            <a:lvl9pPr marL="3857384" indent="-226905" eaLnBrk="0" fontAlgn="base" hangingPunct="0">
              <a:spcBef>
                <a:spcPct val="0"/>
              </a:spcBef>
              <a:spcAft>
                <a:spcPct val="0"/>
              </a:spcAft>
              <a:defRPr sz="2400">
                <a:solidFill>
                  <a:schemeClr val="tx1"/>
                </a:solidFill>
                <a:latin typeface="Arial" pitchFamily="34" charset="0"/>
                <a:ea typeface="MS PGothic" pitchFamily="34" charset="-128"/>
              </a:defRPr>
            </a:lvl9pPr>
          </a:lstStyle>
          <a:p>
            <a:fld id="{8953E48C-F68E-4A7E-AC80-F88BCCC6DCC7}" type="slidenum">
              <a:rPr lang="en-US" altLang="en-US" sz="1200"/>
              <a:pPr/>
              <a:t>72</a:t>
            </a:fld>
            <a:endParaRPr lang="en-US" alt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Refer to separate facilitator notes for Slides 6 – 23.</a:t>
            </a:r>
          </a:p>
        </p:txBody>
      </p:sp>
      <p:sp>
        <p:nvSpPr>
          <p:cNvPr id="4198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7441" indent="-283631" eaLnBrk="0" hangingPunct="0">
              <a:defRPr sz="2400">
                <a:solidFill>
                  <a:schemeClr val="tx1"/>
                </a:solidFill>
                <a:latin typeface="Arial" pitchFamily="34" charset="0"/>
                <a:ea typeface="MS PGothic" pitchFamily="34" charset="-128"/>
              </a:defRPr>
            </a:lvl2pPr>
            <a:lvl3pPr marL="1134525" indent="-226905" eaLnBrk="0" hangingPunct="0">
              <a:defRPr sz="2400">
                <a:solidFill>
                  <a:schemeClr val="tx1"/>
                </a:solidFill>
                <a:latin typeface="Arial" pitchFamily="34" charset="0"/>
                <a:ea typeface="MS PGothic" pitchFamily="34" charset="-128"/>
              </a:defRPr>
            </a:lvl3pPr>
            <a:lvl4pPr marL="1588334" indent="-226905" eaLnBrk="0" hangingPunct="0">
              <a:defRPr sz="2400">
                <a:solidFill>
                  <a:schemeClr val="tx1"/>
                </a:solidFill>
                <a:latin typeface="Arial" pitchFamily="34" charset="0"/>
                <a:ea typeface="MS PGothic" pitchFamily="34" charset="-128"/>
              </a:defRPr>
            </a:lvl4pPr>
            <a:lvl5pPr marL="2042145" indent="-226905" eaLnBrk="0" hangingPunct="0">
              <a:defRPr sz="2400">
                <a:solidFill>
                  <a:schemeClr val="tx1"/>
                </a:solidFill>
                <a:latin typeface="Arial" pitchFamily="34" charset="0"/>
                <a:ea typeface="MS PGothic" pitchFamily="34" charset="-128"/>
              </a:defRPr>
            </a:lvl5pPr>
            <a:lvl6pPr marL="2495954" indent="-226905" eaLnBrk="0" fontAlgn="base" hangingPunct="0">
              <a:spcBef>
                <a:spcPct val="0"/>
              </a:spcBef>
              <a:spcAft>
                <a:spcPct val="0"/>
              </a:spcAft>
              <a:defRPr sz="2400">
                <a:solidFill>
                  <a:schemeClr val="tx1"/>
                </a:solidFill>
                <a:latin typeface="Arial" pitchFamily="34" charset="0"/>
                <a:ea typeface="MS PGothic" pitchFamily="34" charset="-128"/>
              </a:defRPr>
            </a:lvl6pPr>
            <a:lvl7pPr marL="2949764" indent="-226905" eaLnBrk="0" fontAlgn="base" hangingPunct="0">
              <a:spcBef>
                <a:spcPct val="0"/>
              </a:spcBef>
              <a:spcAft>
                <a:spcPct val="0"/>
              </a:spcAft>
              <a:defRPr sz="2400">
                <a:solidFill>
                  <a:schemeClr val="tx1"/>
                </a:solidFill>
                <a:latin typeface="Arial" pitchFamily="34" charset="0"/>
                <a:ea typeface="MS PGothic" pitchFamily="34" charset="-128"/>
              </a:defRPr>
            </a:lvl7pPr>
            <a:lvl8pPr marL="3403574" indent="-226905" eaLnBrk="0" fontAlgn="base" hangingPunct="0">
              <a:spcBef>
                <a:spcPct val="0"/>
              </a:spcBef>
              <a:spcAft>
                <a:spcPct val="0"/>
              </a:spcAft>
              <a:defRPr sz="2400">
                <a:solidFill>
                  <a:schemeClr val="tx1"/>
                </a:solidFill>
                <a:latin typeface="Arial" pitchFamily="34" charset="0"/>
                <a:ea typeface="MS PGothic" pitchFamily="34" charset="-128"/>
              </a:defRPr>
            </a:lvl8pPr>
            <a:lvl9pPr marL="3857384" indent="-226905"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National Council of Supervisors of Mathematics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solidFill>
            <a:srgbClr val="FFFFFF"/>
          </a:solidFill>
          <a:ln/>
        </p:spPr>
      </p:sp>
      <p:sp>
        <p:nvSpPr>
          <p:cNvPr id="46082" name="Rectangle 3"/>
          <p:cNvSpPr>
            <a:spLocks noGrp="1" noChangeArrowheads="1"/>
          </p:cNvSpPr>
          <p:nvPr>
            <p:ph type="body" idx="1"/>
          </p:nvPr>
        </p:nvSpPr>
        <p:spPr>
          <a:xfrm>
            <a:off x="695637" y="4387767"/>
            <a:ext cx="5558801" cy="4155919"/>
          </a:xfrm>
          <a:solidFill>
            <a:srgbClr val="FFFFFF"/>
          </a:solidFill>
          <a:ln>
            <a:solidFill>
              <a:srgbClr val="000000"/>
            </a:solidFill>
          </a:ln>
        </p:spPr>
        <p:txBody>
          <a:bodyPr/>
          <a:lstStyle/>
          <a:p>
            <a:pPr>
              <a:lnSpc>
                <a:spcPct val="90000"/>
              </a:lnSpc>
            </a:pPr>
            <a:endParaRPr lang="en-US" altLang="en-US" sz="900" dirty="0">
              <a:latin typeface="Arial" pitchFamily="34" charset="0"/>
            </a:endParaRPr>
          </a:p>
        </p:txBody>
      </p:sp>
      <p:sp>
        <p:nvSpPr>
          <p:cNvPr id="4608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37441" indent="-283631" eaLnBrk="0" hangingPunct="0">
              <a:defRPr sz="2400">
                <a:solidFill>
                  <a:schemeClr val="tx1"/>
                </a:solidFill>
                <a:latin typeface="Arial" pitchFamily="34" charset="0"/>
                <a:ea typeface="MS PGothic" pitchFamily="34" charset="-128"/>
              </a:defRPr>
            </a:lvl2pPr>
            <a:lvl3pPr marL="1134525" indent="-226905" eaLnBrk="0" hangingPunct="0">
              <a:defRPr sz="2400">
                <a:solidFill>
                  <a:schemeClr val="tx1"/>
                </a:solidFill>
                <a:latin typeface="Arial" pitchFamily="34" charset="0"/>
                <a:ea typeface="MS PGothic" pitchFamily="34" charset="-128"/>
              </a:defRPr>
            </a:lvl3pPr>
            <a:lvl4pPr marL="1588334" indent="-226905" eaLnBrk="0" hangingPunct="0">
              <a:defRPr sz="2400">
                <a:solidFill>
                  <a:schemeClr val="tx1"/>
                </a:solidFill>
                <a:latin typeface="Arial" pitchFamily="34" charset="0"/>
                <a:ea typeface="MS PGothic" pitchFamily="34" charset="-128"/>
              </a:defRPr>
            </a:lvl4pPr>
            <a:lvl5pPr marL="2042145" indent="-226905" eaLnBrk="0" hangingPunct="0">
              <a:defRPr sz="2400">
                <a:solidFill>
                  <a:schemeClr val="tx1"/>
                </a:solidFill>
                <a:latin typeface="Arial" pitchFamily="34" charset="0"/>
                <a:ea typeface="MS PGothic" pitchFamily="34" charset="-128"/>
              </a:defRPr>
            </a:lvl5pPr>
            <a:lvl6pPr marL="2495954" indent="-226905" eaLnBrk="0" fontAlgn="base" hangingPunct="0">
              <a:spcBef>
                <a:spcPct val="0"/>
              </a:spcBef>
              <a:spcAft>
                <a:spcPct val="0"/>
              </a:spcAft>
              <a:defRPr sz="2400">
                <a:solidFill>
                  <a:schemeClr val="tx1"/>
                </a:solidFill>
                <a:latin typeface="Arial" pitchFamily="34" charset="0"/>
                <a:ea typeface="MS PGothic" pitchFamily="34" charset="-128"/>
              </a:defRPr>
            </a:lvl6pPr>
            <a:lvl7pPr marL="2949764" indent="-226905" eaLnBrk="0" fontAlgn="base" hangingPunct="0">
              <a:spcBef>
                <a:spcPct val="0"/>
              </a:spcBef>
              <a:spcAft>
                <a:spcPct val="0"/>
              </a:spcAft>
              <a:defRPr sz="2400">
                <a:solidFill>
                  <a:schemeClr val="tx1"/>
                </a:solidFill>
                <a:latin typeface="Arial" pitchFamily="34" charset="0"/>
                <a:ea typeface="MS PGothic" pitchFamily="34" charset="-128"/>
              </a:defRPr>
            </a:lvl7pPr>
            <a:lvl8pPr marL="3403574" indent="-226905" eaLnBrk="0" fontAlgn="base" hangingPunct="0">
              <a:spcBef>
                <a:spcPct val="0"/>
              </a:spcBef>
              <a:spcAft>
                <a:spcPct val="0"/>
              </a:spcAft>
              <a:defRPr sz="2400">
                <a:solidFill>
                  <a:schemeClr val="tx1"/>
                </a:solidFill>
                <a:latin typeface="Arial" pitchFamily="34" charset="0"/>
                <a:ea typeface="MS PGothic" pitchFamily="34" charset="-128"/>
              </a:defRPr>
            </a:lvl8pPr>
            <a:lvl9pPr marL="3857384" indent="-226905"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1200"/>
              <a:t>National Council of Supervisors of Mathematics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334332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66970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210636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505200" cy="4525963"/>
          </a:xfrm>
          <a:prstGeom prst="rect">
            <a:avLst/>
          </a:prstGeom>
        </p:spPr>
        <p:txBody>
          <a:bodyPr/>
          <a:lstStyle/>
          <a:p>
            <a:pPr lvl="0"/>
            <a:endParaRPr lang="en-US" noProof="0" smtClean="0"/>
          </a:p>
        </p:txBody>
      </p:sp>
      <p:sp>
        <p:nvSpPr>
          <p:cNvPr id="5" name="Slide Number Placeholder 13"/>
          <p:cNvSpPr>
            <a:spLocks noGrp="1"/>
          </p:cNvSpPr>
          <p:nvPr>
            <p:ph type="sldNum" sz="quarter" idx="10"/>
          </p:nvPr>
        </p:nvSpPr>
        <p:spPr/>
        <p:txBody>
          <a:bodyPr/>
          <a:lstStyle>
            <a:lvl1pPr>
              <a:defRPr/>
            </a:lvl1pPr>
          </a:lstStyle>
          <a:p>
            <a:fld id="{896A53FE-6CAD-431B-A354-B4DAB84F991E}" type="slidenum">
              <a:rPr lang="en-US" altLang="en-US"/>
              <a:pPr/>
              <a:t>‹#›</a:t>
            </a:fld>
            <a:endParaRPr lang="en-US" altLang="en-US"/>
          </a:p>
        </p:txBody>
      </p:sp>
    </p:spTree>
    <p:extLst>
      <p:ext uri="{BB962C8B-B14F-4D97-AF65-F5344CB8AC3E}">
        <p14:creationId xmlns:p14="http://schemas.microsoft.com/office/powerpoint/2010/main" val="56336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engagenylogo"/>
          <p:cNvPicPr>
            <a:picLocks noChangeAspect="1" noChangeArrowheads="1"/>
          </p:cNvPicPr>
          <p:nvPr userDrawn="1"/>
        </p:nvPicPr>
        <p:blipFill>
          <a:blip r:embed="rId2"/>
          <a:srcRect/>
          <a:stretch>
            <a:fillRect/>
          </a:stretch>
        </p:blipFill>
        <p:spPr bwMode="auto">
          <a:xfrm>
            <a:off x="3505200" y="533400"/>
            <a:ext cx="2209800" cy="792163"/>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0" y="5407025"/>
            <a:ext cx="9144000" cy="11461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173037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Tx/>
              <a:buNone/>
              <a:defRPr sz="2300"/>
            </a:lvl1pPr>
          </a:lstStyle>
          <a:p>
            <a:pPr lvl="0"/>
            <a:r>
              <a:rPr lang="en-US" altLang="en-US" noProof="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r>
              <a:rPr lang="en-US" altLang="en-US">
                <a:solidFill>
                  <a:srgbClr val="FFFFFF"/>
                </a:solidFill>
              </a:rPr>
              <a:t>EngageNY.org</a:t>
            </a:r>
          </a:p>
        </p:txBody>
      </p:sp>
    </p:spTree>
    <p:extLst>
      <p:ext uri="{BB962C8B-B14F-4D97-AF65-F5344CB8AC3E}">
        <p14:creationId xmlns:p14="http://schemas.microsoft.com/office/powerpoint/2010/main" val="153021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CFF30409-9446-4537-9A9A-35ACE52C8E9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2573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170286EA-CA3A-4A07-8B5D-BFDED59264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1583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F8647D66-971A-431F-A148-A3A02F3028E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4893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8" name="Rectangle 8"/>
          <p:cNvSpPr>
            <a:spLocks noGrp="1" noChangeArrowheads="1"/>
          </p:cNvSpPr>
          <p:nvPr>
            <p:ph type="sldNum" sz="quarter" idx="11"/>
          </p:nvPr>
        </p:nvSpPr>
        <p:spPr>
          <a:ln/>
        </p:spPr>
        <p:txBody>
          <a:bodyPr/>
          <a:lstStyle>
            <a:lvl1pPr>
              <a:defRPr/>
            </a:lvl1pPr>
          </a:lstStyle>
          <a:p>
            <a:pPr>
              <a:defRPr/>
            </a:pPr>
            <a:fld id="{FD83BDBE-9A55-41FA-AC06-C37DD97BAE7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37871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4" name="Rectangle 8"/>
          <p:cNvSpPr>
            <a:spLocks noGrp="1" noChangeArrowheads="1"/>
          </p:cNvSpPr>
          <p:nvPr>
            <p:ph type="sldNum" sz="quarter" idx="11"/>
          </p:nvPr>
        </p:nvSpPr>
        <p:spPr>
          <a:ln/>
        </p:spPr>
        <p:txBody>
          <a:bodyPr/>
          <a:lstStyle>
            <a:lvl1pPr>
              <a:defRPr/>
            </a:lvl1pPr>
          </a:lstStyle>
          <a:p>
            <a:pPr>
              <a:defRPr/>
            </a:pPr>
            <a:fld id="{F6CC05D1-C2FB-46C6-A31A-12702CF5182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17556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3" name="Rectangle 8"/>
          <p:cNvSpPr>
            <a:spLocks noGrp="1" noChangeArrowheads="1"/>
          </p:cNvSpPr>
          <p:nvPr>
            <p:ph type="sldNum" sz="quarter" idx="11"/>
          </p:nvPr>
        </p:nvSpPr>
        <p:spPr>
          <a:ln/>
        </p:spPr>
        <p:txBody>
          <a:bodyPr/>
          <a:lstStyle>
            <a:lvl1pPr>
              <a:defRPr/>
            </a:lvl1pPr>
          </a:lstStyle>
          <a:p>
            <a:pPr>
              <a:defRPr/>
            </a:pPr>
            <a:fld id="{D975AF36-7367-4A95-B0F4-4A70678015D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7905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1569352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60567EC8-6605-4EE5-BFB8-D9E0D2524E8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68057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6" name="Rectangle 8"/>
          <p:cNvSpPr>
            <a:spLocks noGrp="1" noChangeArrowheads="1"/>
          </p:cNvSpPr>
          <p:nvPr>
            <p:ph type="sldNum" sz="quarter" idx="11"/>
          </p:nvPr>
        </p:nvSpPr>
        <p:spPr>
          <a:ln/>
        </p:spPr>
        <p:txBody>
          <a:bodyPr/>
          <a:lstStyle>
            <a:lvl1pPr>
              <a:defRPr/>
            </a:lvl1pPr>
          </a:lstStyle>
          <a:p>
            <a:pPr>
              <a:defRPr/>
            </a:pPr>
            <a:fld id="{A8670EE1-9C05-4A80-B28C-53A0CE8F62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4592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C4A9EC87-C46F-4CCE-8012-FCE834F1925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1726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solidFill>
                  <a:srgbClr val="FFFFFF"/>
                </a:solidFill>
              </a:rPr>
              <a:t>EngageNY.org</a:t>
            </a:r>
          </a:p>
        </p:txBody>
      </p:sp>
      <p:sp>
        <p:nvSpPr>
          <p:cNvPr id="5" name="Rectangle 8"/>
          <p:cNvSpPr>
            <a:spLocks noGrp="1" noChangeArrowheads="1"/>
          </p:cNvSpPr>
          <p:nvPr>
            <p:ph type="sldNum" sz="quarter" idx="11"/>
          </p:nvPr>
        </p:nvSpPr>
        <p:spPr>
          <a:ln/>
        </p:spPr>
        <p:txBody>
          <a:bodyPr/>
          <a:lstStyle>
            <a:lvl1pPr>
              <a:defRPr/>
            </a:lvl1pPr>
          </a:lstStyle>
          <a:p>
            <a:pPr>
              <a:defRPr/>
            </a:pPr>
            <a:fld id="{2967760C-FD8A-46DD-8E57-A54E0460A6A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53374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63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26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587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56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196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08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16938-0A91-4A43-A17B-CDFBA2033207}" type="datetimeFigureOut">
              <a:rPr lang="en-US" smtClean="0"/>
              <a:t>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4151199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2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449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184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25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434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505200" cy="4525963"/>
          </a:xfrm>
          <a:prstGeom prst="rect">
            <a:avLst/>
          </a:prstGeom>
        </p:spPr>
        <p:txBody>
          <a:bodyPr/>
          <a:lstStyle/>
          <a:p>
            <a:pPr lvl="0"/>
            <a:endParaRPr lang="en-US" noProof="0" smtClean="0"/>
          </a:p>
        </p:txBody>
      </p:sp>
      <p:sp>
        <p:nvSpPr>
          <p:cNvPr id="5" name="Slide Number Placeholder 13"/>
          <p:cNvSpPr>
            <a:spLocks noGrp="1"/>
          </p:cNvSpPr>
          <p:nvPr>
            <p:ph type="sldNum" sz="quarter" idx="10"/>
          </p:nvPr>
        </p:nvSpPr>
        <p:spPr/>
        <p:txBody>
          <a:bodyPr/>
          <a:lstStyle>
            <a:lvl1pPr>
              <a:defRPr/>
            </a:lvl1pPr>
          </a:lstStyle>
          <a:p>
            <a:fld id="{896A53FE-6CAD-431B-A354-B4DAB84F99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8773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16938-0A91-4A43-A17B-CDFBA2033207}"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223224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16938-0A91-4A43-A17B-CDFBA2033207}" type="datetimeFigureOut">
              <a:rPr lang="en-US" smtClean="0"/>
              <a:t>11/8/14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138047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16938-0A91-4A43-A17B-CDFBA2033207}" type="datetimeFigureOut">
              <a:rPr lang="en-US" smtClean="0"/>
              <a:t>11/8/14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268567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16938-0A91-4A43-A17B-CDFBA2033207}" type="datetimeFigureOut">
              <a:rPr lang="en-US" smtClean="0"/>
              <a:t>11/8/14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62008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6938-0A91-4A43-A17B-CDFBA2033207}"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163910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6938-0A91-4A43-A17B-CDFBA2033207}" type="datetimeFigureOut">
              <a:rPr lang="en-US" smtClean="0"/>
              <a:t>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AA976-9596-422B-A8DD-182D7684555D}" type="slidenum">
              <a:rPr lang="en-US" smtClean="0"/>
              <a:t>‹#›</a:t>
            </a:fld>
            <a:endParaRPr lang="en-US"/>
          </a:p>
        </p:txBody>
      </p:sp>
    </p:spTree>
    <p:extLst>
      <p:ext uri="{BB962C8B-B14F-4D97-AF65-F5344CB8AC3E}">
        <p14:creationId xmlns:p14="http://schemas.microsoft.com/office/powerpoint/2010/main" val="591026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16938-0A91-4A43-A17B-CDFBA2033207}" type="datetimeFigureOut">
              <a:rPr lang="en-US" smtClean="0"/>
              <a:t>11/8/14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AA976-9596-422B-A8DD-182D7684555D}" type="slidenum">
              <a:rPr lang="en-US" smtClean="0"/>
              <a:t>‹#›</a:t>
            </a:fld>
            <a:endParaRPr lang="en-US"/>
          </a:p>
        </p:txBody>
      </p:sp>
    </p:spTree>
    <p:extLst>
      <p:ext uri="{BB962C8B-B14F-4D97-AF65-F5344CB8AC3E}">
        <p14:creationId xmlns:p14="http://schemas.microsoft.com/office/powerpoint/2010/main" val="399560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ftr" sz="quarter" idx="3"/>
          </p:nvPr>
        </p:nvSpPr>
        <p:spPr bwMode="auto">
          <a:xfrm>
            <a:off x="0" y="6553200"/>
            <a:ext cx="9144000" cy="304800"/>
          </a:xfrm>
          <a:prstGeom prst="rect">
            <a:avLst/>
          </a:prstGeom>
          <a:solidFill>
            <a:srgbClr val="3D7FA9"/>
          </a:solid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j-lt"/>
              </a:defRPr>
            </a:lvl1pPr>
          </a:lstStyle>
          <a:p>
            <a:pPr fontAlgn="base">
              <a:spcBef>
                <a:spcPct val="0"/>
              </a:spcBef>
              <a:spcAft>
                <a:spcPct val="0"/>
              </a:spcAft>
              <a:defRPr/>
            </a:pPr>
            <a:r>
              <a:rPr lang="en-US" altLang="en-US">
                <a:solidFill>
                  <a:srgbClr val="FFFFFF"/>
                </a:solidFill>
              </a:rPr>
              <a:t>EngageNY.org</a:t>
            </a:r>
          </a:p>
        </p:txBody>
      </p:sp>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j-lt"/>
              </a:defRPr>
            </a:lvl1pPr>
          </a:lstStyle>
          <a:p>
            <a:pPr fontAlgn="base">
              <a:spcBef>
                <a:spcPct val="0"/>
              </a:spcBef>
              <a:spcAft>
                <a:spcPct val="0"/>
              </a:spcAft>
              <a:defRPr/>
            </a:pPr>
            <a:fld id="{9ACE62EC-A729-43E0-8AB5-C79E667E7A86}"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538858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b="1">
          <a:solidFill>
            <a:srgbClr val="D54F48"/>
          </a:solidFill>
          <a:latin typeface="+mj-lt"/>
          <a:ea typeface="+mj-ea"/>
          <a:cs typeface="+mj-cs"/>
        </a:defRPr>
      </a:lvl1pPr>
      <a:lvl2pPr algn="ctr" rtl="0" eaLnBrk="0" fontAlgn="base" hangingPunct="0">
        <a:spcBef>
          <a:spcPct val="0"/>
        </a:spcBef>
        <a:spcAft>
          <a:spcPct val="0"/>
        </a:spcAft>
        <a:defRPr sz="4400" b="1">
          <a:solidFill>
            <a:srgbClr val="D54F48"/>
          </a:solidFill>
          <a:latin typeface="CartoGothic Std" pitchFamily="34" charset="0"/>
        </a:defRPr>
      </a:lvl2pPr>
      <a:lvl3pPr algn="ctr" rtl="0" eaLnBrk="0" fontAlgn="base" hangingPunct="0">
        <a:spcBef>
          <a:spcPct val="0"/>
        </a:spcBef>
        <a:spcAft>
          <a:spcPct val="0"/>
        </a:spcAft>
        <a:defRPr sz="4400" b="1">
          <a:solidFill>
            <a:srgbClr val="D54F48"/>
          </a:solidFill>
          <a:latin typeface="CartoGothic Std" pitchFamily="34" charset="0"/>
        </a:defRPr>
      </a:lvl3pPr>
      <a:lvl4pPr algn="ctr" rtl="0" eaLnBrk="0" fontAlgn="base" hangingPunct="0">
        <a:spcBef>
          <a:spcPct val="0"/>
        </a:spcBef>
        <a:spcAft>
          <a:spcPct val="0"/>
        </a:spcAft>
        <a:defRPr sz="4400" b="1">
          <a:solidFill>
            <a:srgbClr val="D54F48"/>
          </a:solidFill>
          <a:latin typeface="CartoGothic Std" pitchFamily="34" charset="0"/>
        </a:defRPr>
      </a:lvl4pPr>
      <a:lvl5pPr algn="ctr" rtl="0" eaLnBrk="0" fontAlgn="base" hangingPunct="0">
        <a:spcBef>
          <a:spcPct val="0"/>
        </a:spcBef>
        <a:spcAft>
          <a:spcPct val="0"/>
        </a:spcAft>
        <a:defRPr sz="4400" b="1">
          <a:solidFill>
            <a:srgbClr val="D54F48"/>
          </a:solidFill>
          <a:latin typeface="CartoGothic Std"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700" b="1">
          <a:solidFill>
            <a:srgbClr val="3D7FA9"/>
          </a:solidFill>
          <a:latin typeface="+mn-lt"/>
          <a:ea typeface="+mn-ea"/>
          <a:cs typeface="+mn-cs"/>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tx1"/>
          </a:solidFill>
          <a:latin typeface="+mn-lt"/>
        </a:defRPr>
      </a:lvl2pPr>
      <a:lvl3pPr marL="120015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16938-0A91-4A43-A17B-CDFBA2033207}" type="datetimeFigureOut">
              <a:rPr lang="en-US" smtClean="0">
                <a:solidFill>
                  <a:prstClr val="black">
                    <a:tint val="75000"/>
                  </a:prstClr>
                </a:solidFill>
              </a:rPr>
              <a:pPr/>
              <a:t>11/8/14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AA976-9596-422B-A8DD-182D7684555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5376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90.png"/><Relationship Id="rId5" Type="http://schemas.openxmlformats.org/officeDocument/2006/relationships/image" Target="../media/image82.png"/><Relationship Id="rId6" Type="http://schemas.openxmlformats.org/officeDocument/2006/relationships/image" Target="../media/image83.emf"/><Relationship Id="rId1" Type="http://schemas.openxmlformats.org/officeDocument/2006/relationships/slideLayout" Target="../slideLayouts/slideLayout6.xml"/><Relationship Id="rId2" Type="http://schemas.openxmlformats.org/officeDocument/2006/relationships/image" Target="../media/image81.png"/></Relationships>
</file>

<file path=ppt/slides/_rels/slide101.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130.png"/><Relationship Id="rId1" Type="http://schemas.openxmlformats.org/officeDocument/2006/relationships/slideLayout" Target="../slideLayouts/slideLayout7.xml"/><Relationship Id="rId2" Type="http://schemas.openxmlformats.org/officeDocument/2006/relationships/image" Target="../media/image120.png"/></Relationships>
</file>

<file path=ppt/slides/_rels/slide10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4.png"/><Relationship Id="rId1" Type="http://schemas.openxmlformats.org/officeDocument/2006/relationships/slideLayout" Target="../slideLayouts/slideLayout7.xml"/><Relationship Id="rId2" Type="http://schemas.openxmlformats.org/officeDocument/2006/relationships/image" Target="../media/image14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8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s>
</file>

<file path=ppt/slides/_rels/slide106.xml.rels><?xml version="1.0" encoding="UTF-8" standalone="yes"?>
<Relationships xmlns="http://schemas.openxmlformats.org/package/2006/relationships"><Relationship Id="rId3" Type="http://schemas.openxmlformats.org/officeDocument/2006/relationships/image" Target="../media/image88.jpeg"/><Relationship Id="rId4" Type="http://schemas.openxmlformats.org/officeDocument/2006/relationships/image" Target="../media/image89.png"/><Relationship Id="rId1" Type="http://schemas.openxmlformats.org/officeDocument/2006/relationships/slideLayout" Target="../slideLayouts/slideLayout2.xml"/><Relationship Id="rId2" Type="http://schemas.openxmlformats.org/officeDocument/2006/relationships/hyperlink" Target="http://en.wikipedia.org/wiki/File:Bonaventura_Cavalieri.jpeg"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2.png"/><Relationship Id="rId4"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emf"/><Relationship Id="rId3" Type="http://schemas.openxmlformats.org/officeDocument/2006/relationships/image" Target="../media/image98.em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9.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0.emf"/><Relationship Id="rId3" Type="http://schemas.openxmlformats.org/officeDocument/2006/relationships/image" Target="../media/image101.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2.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s://www.youtube.com/watch?v=UZjevRGLjTM" TargetMode="External"/><Relationship Id="rId4" Type="http://schemas.openxmlformats.org/officeDocument/2006/relationships/hyperlink" Target="https://www.youtube.com/watch?v=24rzEMBH9d0" TargetMode="External"/><Relationship Id="rId5" Type="http://schemas.openxmlformats.org/officeDocument/2006/relationships/hyperlink" Target="http://www.nysedregents.org/geometry/614/geom62014-exam.pdf" TargetMode="External"/><Relationship Id="rId6" Type="http://schemas.openxmlformats.org/officeDocument/2006/relationships/hyperlink" Target="http://parcconline.org/mcf/mathematics/discussion-mathematical-practices-relation-course-content-0" TargetMode="External"/><Relationship Id="rId1" Type="http://schemas.openxmlformats.org/officeDocument/2006/relationships/slideLayout" Target="../slideLayouts/slideLayout7.xml"/><Relationship Id="rId2" Type="http://schemas.openxmlformats.org/officeDocument/2006/relationships/hyperlink" Target="https://www.engageny.org/resource/regents-exams-mathematics-geometry-sample-items"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www.corestandards.org/Math/Content/HSG/introduction/" TargetMode="External"/><Relationship Id="rId4" Type="http://schemas.openxmlformats.org/officeDocument/2006/relationships/hyperlink" Target="http://geometrycommoncore.com/" TargetMode="External"/><Relationship Id="rId5" Type="http://schemas.openxmlformats.org/officeDocument/2006/relationships/hyperlink" Target="http://www.insidemathematics.org/common-core-resources/mathematical-content-standards/standards-by-grade/high-school-geometry" TargetMode="External"/><Relationship Id="rId1" Type="http://schemas.openxmlformats.org/officeDocument/2006/relationships/slideLayout" Target="../slideLayouts/slideLayout7.xml"/><Relationship Id="rId2" Type="http://schemas.openxmlformats.org/officeDocument/2006/relationships/hyperlink" Target="https://www.engageny.org/resource/regents-exams-mathematics-geometry-standards-clarification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virtualnerd.com/common-core/hsf-geometry/HSG-GMD-measurement-dimension/" TargetMode="External"/><Relationship Id="rId4" Type="http://schemas.openxmlformats.org/officeDocument/2006/relationships/hyperlink" Target="https://www.khanacademy.org/commoncore/grade-8-G" TargetMode="External"/><Relationship Id="rId5" Type="http://schemas.openxmlformats.org/officeDocument/2006/relationships/hyperlink" Target="http://www.insidemathematics.org/common-core-resources/mathematical-content-standards/standards-by-grade/8th-grade" TargetMode="External"/><Relationship Id="rId6" Type="http://schemas.openxmlformats.org/officeDocument/2006/relationships/hyperlink" Target="http://www.doe.k12.de.us/aab/Mathematics/Mathematics_docs_folder/DE_CCSS_Grade8.pdf" TargetMode="External"/><Relationship Id="rId1" Type="http://schemas.openxmlformats.org/officeDocument/2006/relationships/slideLayout" Target="../slideLayouts/slideLayout7.xml"/><Relationship Id="rId2" Type="http://schemas.openxmlformats.org/officeDocument/2006/relationships/hyperlink" Target="http://www.shmoop.com/common-core-standards/ccss-hs-g-gmd-1.html"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www.icme12.org/upload/UpFile2/TSG/1823.pdf" TargetMode="External"/><Relationship Id="rId4" Type="http://schemas.openxmlformats.org/officeDocument/2006/relationships/hyperlink" Target="http://www.naesp.org/common-core-state-standards-resources%23tools" TargetMode="External"/><Relationship Id="rId1" Type="http://schemas.openxmlformats.org/officeDocument/2006/relationships/slideLayout" Target="../slideLayouts/slideLayout7.xml"/><Relationship Id="rId2" Type="http://schemas.openxmlformats.org/officeDocument/2006/relationships/image" Target="../media/image1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amp;esrc=s&amp;frm=1&amp;source=images&amp;cd=&amp;cad=rja&amp;uact=8&amp;ved=0CAcQjRw&amp;url=http://www.amazon.com/Common-Core-Mathematics-Story-Functions/dp/111881164X&amp;ei=O2xWVIeRHo6nyASDnoFI&amp;bvm=bv.78677474,d.aWw&amp;psig=AFQjCNGpZw8SO1eoSJdmJ0OKiFiGySZiaA&amp;ust=1415036208971770" TargetMode="Externa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diagramData" Target="../diagrams/data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mathopenref.com/polygon.html" TargetMode="External"/><Relationship Id="rId3" Type="http://schemas.openxmlformats.org/officeDocument/2006/relationships/image" Target="../media/image50.gi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51.wmf"/><Relationship Id="rId7" Type="http://schemas.openxmlformats.org/officeDocument/2006/relationships/oleObject" Target="../embeddings/oleObject2.bin"/><Relationship Id="rId8" Type="http://schemas.openxmlformats.org/officeDocument/2006/relationships/oleObject" Target="../embeddings/Microsoft_Word_97_-_2004_Document2.doc"/><Relationship Id="rId9" Type="http://schemas.openxmlformats.org/officeDocument/2006/relationships/image" Target="../media/image52.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emf"/><Relationship Id="rId3" Type="http://schemas.openxmlformats.org/officeDocument/2006/relationships/image" Target="../media/image55.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emf"/><Relationship Id="rId3" Type="http://schemas.openxmlformats.org/officeDocument/2006/relationships/image" Target="../media/image57.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emf"/><Relationship Id="rId3" Type="http://schemas.openxmlformats.org/officeDocument/2006/relationships/image" Target="../media/image60.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emf"/><Relationship Id="rId3" Type="http://schemas.openxmlformats.org/officeDocument/2006/relationships/image" Target="../media/image63.emf"/></Relationships>
</file>

<file path=ppt/slides/_rels/slide84.x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1" Type="http://schemas.openxmlformats.org/officeDocument/2006/relationships/slideLayout" Target="../slideLayouts/slideLayout7.xml"/><Relationship Id="rId2" Type="http://schemas.openxmlformats.org/officeDocument/2006/relationships/image" Target="../media/image64.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emf"/><Relationship Id="rId3" Type="http://schemas.openxmlformats.org/officeDocument/2006/relationships/image" Target="../media/image69.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7.emf"/><Relationship Id="rId4" Type="http://schemas.openxmlformats.org/officeDocument/2006/relationships/image" Target="../media/image78.emf"/><Relationship Id="rId1" Type="http://schemas.openxmlformats.org/officeDocument/2006/relationships/slideLayout" Target="../slideLayouts/slideLayout6.xml"/><Relationship Id="rId2" Type="http://schemas.openxmlformats.org/officeDocument/2006/relationships/image" Target="../media/image76.emf"/></Relationships>
</file>

<file path=ppt/slides/_rels/slide9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78.emf"/><Relationship Id="rId1" Type="http://schemas.openxmlformats.org/officeDocument/2006/relationships/slideLayout" Target="../slideLayouts/slideLayout7.xml"/><Relationship Id="rId2"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9067800" cy="5410200"/>
          </a:xfrm>
        </p:spPr>
        <p:txBody>
          <a:bodyPr>
            <a:normAutofit fontScale="55000" lnSpcReduction="20000"/>
          </a:bodyPr>
          <a:lstStyle/>
          <a:p>
            <a:pPr marL="0" marR="0" indent="0" algn="ctr">
              <a:lnSpc>
                <a:spcPct val="115000"/>
              </a:lnSpc>
              <a:spcBef>
                <a:spcPts val="0"/>
              </a:spcBef>
              <a:spcAft>
                <a:spcPts val="0"/>
              </a:spcAft>
              <a:buNone/>
            </a:pPr>
            <a:r>
              <a:rPr lang="en-US" sz="4800" b="1" dirty="0">
                <a:latin typeface="Tahoma"/>
                <a:ea typeface="Calibri"/>
                <a:cs typeface="Times New Roman"/>
              </a:rPr>
              <a:t>The NYSAMS Annual Breakfast Meeting</a:t>
            </a:r>
            <a:endParaRPr lang="en-US" sz="2400" dirty="0">
              <a:ea typeface="Calibri"/>
              <a:cs typeface="Times New Roman"/>
            </a:endParaRPr>
          </a:p>
          <a:p>
            <a:pPr marL="0" marR="0" indent="0" algn="ctr">
              <a:lnSpc>
                <a:spcPct val="115000"/>
              </a:lnSpc>
              <a:spcBef>
                <a:spcPts val="0"/>
              </a:spcBef>
              <a:spcAft>
                <a:spcPts val="0"/>
              </a:spcAft>
              <a:buNone/>
            </a:pPr>
            <a:r>
              <a:rPr lang="en-US" sz="4800" b="1" dirty="0">
                <a:latin typeface="Tahoma"/>
                <a:ea typeface="Calibri"/>
                <a:cs typeface="Times New Roman"/>
              </a:rPr>
              <a:t> at the AMTNYS Conference</a:t>
            </a:r>
            <a:endParaRPr lang="en-US" sz="2400" dirty="0">
              <a:ea typeface="Calibri"/>
              <a:cs typeface="Times New Roman"/>
            </a:endParaRPr>
          </a:p>
          <a:p>
            <a:pPr marL="0" marR="0" indent="0" algn="ctr">
              <a:lnSpc>
                <a:spcPct val="115000"/>
              </a:lnSpc>
              <a:spcBef>
                <a:spcPts val="0"/>
              </a:spcBef>
              <a:spcAft>
                <a:spcPts val="0"/>
              </a:spcAft>
              <a:buNone/>
            </a:pPr>
            <a:r>
              <a:rPr lang="en-US" sz="4800" b="1" dirty="0">
                <a:latin typeface="Tahoma"/>
                <a:ea typeface="Calibri"/>
                <a:cs typeface="Times New Roman"/>
              </a:rPr>
              <a:t> </a:t>
            </a:r>
            <a:endParaRPr lang="en-US" sz="2400" dirty="0">
              <a:ea typeface="Calibri"/>
              <a:cs typeface="Times New Roman"/>
            </a:endParaRPr>
          </a:p>
          <a:p>
            <a:pPr marL="0" marR="0" indent="0" algn="ctr">
              <a:lnSpc>
                <a:spcPct val="115000"/>
              </a:lnSpc>
              <a:spcBef>
                <a:spcPts val="0"/>
              </a:spcBef>
              <a:spcAft>
                <a:spcPts val="1000"/>
              </a:spcAft>
              <a:buNone/>
            </a:pPr>
            <a:r>
              <a:rPr lang="en-US" sz="4000" b="1" dirty="0">
                <a:latin typeface="Tahoma"/>
                <a:ea typeface="Calibri"/>
                <a:cs typeface="Times New Roman"/>
              </a:rPr>
              <a:t>Monday, November 10, </a:t>
            </a:r>
            <a:r>
              <a:rPr lang="en-US" sz="4000" b="1" dirty="0" smtClean="0">
                <a:latin typeface="Tahoma"/>
                <a:ea typeface="Calibri"/>
                <a:cs typeface="Times New Roman"/>
              </a:rPr>
              <a:t>2014</a:t>
            </a:r>
          </a:p>
          <a:p>
            <a:pPr marL="0" marR="0" indent="0" algn="ctr">
              <a:lnSpc>
                <a:spcPct val="115000"/>
              </a:lnSpc>
              <a:spcBef>
                <a:spcPts val="0"/>
              </a:spcBef>
              <a:spcAft>
                <a:spcPts val="1000"/>
              </a:spcAft>
              <a:buNone/>
            </a:pPr>
            <a:r>
              <a:rPr lang="en-US" sz="4400" b="1" i="1" dirty="0" smtClean="0">
                <a:latin typeface="Tahoma"/>
                <a:ea typeface="Calibri"/>
                <a:cs typeface="Times New Roman"/>
              </a:rPr>
              <a:t>NAVIGATING </a:t>
            </a:r>
            <a:r>
              <a:rPr lang="en-US" sz="4400" b="1" i="1" dirty="0">
                <a:latin typeface="Tahoma"/>
                <a:ea typeface="Calibri"/>
                <a:cs typeface="Times New Roman"/>
              </a:rPr>
              <a:t>THE GEOMETRY COMMON CORE STANDARDS</a:t>
            </a:r>
            <a:endParaRPr lang="en-US" sz="4400" dirty="0">
              <a:ea typeface="Calibri"/>
              <a:cs typeface="Times New Roman"/>
            </a:endParaRPr>
          </a:p>
          <a:p>
            <a:pPr marL="0" marR="0" indent="0" algn="ctr">
              <a:lnSpc>
                <a:spcPct val="115000"/>
              </a:lnSpc>
              <a:spcBef>
                <a:spcPts val="0"/>
              </a:spcBef>
              <a:spcAft>
                <a:spcPts val="1000"/>
              </a:spcAft>
              <a:buNone/>
            </a:pPr>
            <a:endParaRPr lang="en-US" sz="2400" dirty="0">
              <a:ea typeface="Calibri"/>
              <a:cs typeface="Times New Roman"/>
            </a:endParaRPr>
          </a:p>
          <a:p>
            <a:pPr marL="0" marR="0" indent="0" algn="ctr">
              <a:lnSpc>
                <a:spcPct val="115000"/>
              </a:lnSpc>
              <a:spcBef>
                <a:spcPts val="0"/>
              </a:spcBef>
              <a:spcAft>
                <a:spcPts val="1000"/>
              </a:spcAft>
              <a:buNone/>
            </a:pPr>
            <a:r>
              <a:rPr lang="en-US" sz="4800" b="1" i="1" dirty="0" smtClean="0">
                <a:latin typeface="Tahoma"/>
                <a:ea typeface="Calibri"/>
                <a:cs typeface="Times New Roman"/>
              </a:rPr>
              <a:t>KEYNOTE </a:t>
            </a:r>
            <a:r>
              <a:rPr lang="en-US" sz="4800" b="1" i="1" dirty="0">
                <a:latin typeface="Tahoma"/>
                <a:ea typeface="Calibri"/>
                <a:cs typeface="Times New Roman"/>
              </a:rPr>
              <a:t>SPEAKER</a:t>
            </a:r>
            <a:endParaRPr lang="en-US" sz="2400" dirty="0">
              <a:ea typeface="Calibri"/>
              <a:cs typeface="Times New Roman"/>
            </a:endParaRPr>
          </a:p>
          <a:p>
            <a:pPr marL="0" marR="0" indent="0" algn="ctr">
              <a:lnSpc>
                <a:spcPct val="115000"/>
              </a:lnSpc>
              <a:spcBef>
                <a:spcPts val="0"/>
              </a:spcBef>
              <a:spcAft>
                <a:spcPts val="1000"/>
              </a:spcAft>
              <a:buNone/>
            </a:pPr>
            <a:r>
              <a:rPr lang="en-US" sz="3600" b="1" i="1" dirty="0">
                <a:latin typeface="Tahoma"/>
                <a:ea typeface="Calibri"/>
                <a:cs typeface="Times New Roman"/>
              </a:rPr>
              <a:t>DR. WILLIAM FARBER</a:t>
            </a:r>
            <a:endParaRPr lang="en-US" sz="2400" dirty="0">
              <a:ea typeface="Calibri"/>
              <a:cs typeface="Times New Roman"/>
            </a:endParaRPr>
          </a:p>
          <a:p>
            <a:pPr marL="0" marR="0" indent="0" algn="ctr">
              <a:lnSpc>
                <a:spcPct val="115000"/>
              </a:lnSpc>
              <a:spcBef>
                <a:spcPts val="0"/>
              </a:spcBef>
              <a:spcAft>
                <a:spcPts val="1000"/>
              </a:spcAft>
              <a:buNone/>
            </a:pPr>
            <a:r>
              <a:rPr lang="en-US" b="1" i="1" dirty="0">
                <a:latin typeface="Tahoma"/>
                <a:ea typeface="Calibri"/>
                <a:cs typeface="Times New Roman"/>
              </a:rPr>
              <a:t>  PROFESSOR, DEPARTMENT OF SECONDARY SCHOOL MATHEMATICS EDUCATION</a:t>
            </a:r>
            <a:endParaRPr lang="en-US" sz="2400" dirty="0">
              <a:ea typeface="Calibri"/>
              <a:cs typeface="Times New Roman"/>
            </a:endParaRPr>
          </a:p>
          <a:p>
            <a:pPr marL="0" marR="0" indent="0" algn="ctr">
              <a:lnSpc>
                <a:spcPct val="115000"/>
              </a:lnSpc>
              <a:spcBef>
                <a:spcPts val="0"/>
              </a:spcBef>
              <a:spcAft>
                <a:spcPts val="0"/>
              </a:spcAft>
              <a:buNone/>
            </a:pPr>
            <a:r>
              <a:rPr lang="en-US" b="1" i="1" dirty="0">
                <a:latin typeface="Tahoma"/>
                <a:ea typeface="Calibri"/>
                <a:cs typeface="Times New Roman"/>
              </a:rPr>
              <a:t>SCHOOL OF EDUCATION</a:t>
            </a:r>
            <a:endParaRPr lang="en-US" sz="2400" dirty="0">
              <a:ea typeface="Calibri"/>
              <a:cs typeface="Times New Roman"/>
            </a:endParaRPr>
          </a:p>
          <a:p>
            <a:pPr marL="0" marR="0" indent="0" algn="ctr">
              <a:lnSpc>
                <a:spcPct val="115000"/>
              </a:lnSpc>
              <a:spcBef>
                <a:spcPts val="0"/>
              </a:spcBef>
              <a:spcAft>
                <a:spcPts val="0"/>
              </a:spcAft>
              <a:buNone/>
            </a:pPr>
            <a:r>
              <a:rPr lang="en-US" sz="4000" b="1" i="1" dirty="0">
                <a:latin typeface="Tahoma"/>
                <a:ea typeface="Calibri"/>
                <a:cs typeface="Times New Roman"/>
              </a:rPr>
              <a:t>MERCY COLLEGE </a:t>
            </a:r>
            <a:endParaRPr lang="en-US" sz="2400" dirty="0">
              <a:ea typeface="Calibri"/>
              <a:cs typeface="Times New Roman"/>
            </a:endParaRPr>
          </a:p>
          <a:p>
            <a:pPr marL="0" marR="0" indent="0" algn="ctr">
              <a:lnSpc>
                <a:spcPct val="115000"/>
              </a:lnSpc>
              <a:spcBef>
                <a:spcPts val="0"/>
              </a:spcBef>
              <a:spcAft>
                <a:spcPts val="1000"/>
              </a:spcAft>
              <a:buNone/>
            </a:pPr>
            <a:r>
              <a:rPr lang="en-US" sz="1400" dirty="0">
                <a:latin typeface="Tahoma"/>
                <a:ea typeface="Calibri"/>
                <a:cs typeface="Times New Roman"/>
              </a:rPr>
              <a:t> </a:t>
            </a:r>
            <a:endParaRPr lang="en-US" sz="2400" dirty="0">
              <a:ea typeface="Calibri"/>
              <a:cs typeface="Times New Roman"/>
            </a:endParaRPr>
          </a:p>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8100"/>
            <a:ext cx="8813800" cy="142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37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Rectangle 2"/>
          <p:cNvSpPr/>
          <p:nvPr/>
        </p:nvSpPr>
        <p:spPr>
          <a:xfrm>
            <a:off x="304800" y="152400"/>
            <a:ext cx="8686800" cy="6477000"/>
          </a:xfrm>
          <a:prstGeom prst="rect">
            <a:avLst/>
          </a:prstGeom>
          <a:noFill/>
        </p:spPr>
        <p:txBody>
          <a:bodyPr wrap="none" lIns="91440" tIns="45720" rIns="91440" bIns="45720">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13800" b="1" spc="50" dirty="0" smtClean="0">
                <a:ln w="11430">
                  <a:solidFill>
                    <a:schemeClr val="accent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Basics</a:t>
            </a:r>
            <a:endParaRPr lang="en-US" sz="13800" b="1" spc="50" dirty="0">
              <a:ln w="11430">
                <a:solidFill>
                  <a:schemeClr val="accent1"/>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9260899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52400" y="838200"/>
                <a:ext cx="8839200" cy="2309094"/>
              </a:xfrm>
              <a:prstGeom prst="rect">
                <a:avLst/>
              </a:prstGeom>
            </p:spPr>
            <p:txBody>
              <a:bodyPr wrap="square">
                <a:spAutoFit/>
              </a:bodyPr>
              <a:lstStyle/>
              <a:p>
                <a:r>
                  <a:rPr lang="en-US" sz="2400" dirty="0" smtClean="0"/>
                  <a:t>Consider a right triangle AOB situated on the coordinate plane with vertex A on the positive y-axis, O the origin and vertex B on the positive x-axis.</a:t>
                </a:r>
              </a:p>
              <a:p>
                <a:r>
                  <a:rPr lang="en-US" sz="2400" dirty="0" smtClean="0"/>
                  <a:t>Suppose A has coordinates (0,a),  B has coordinates (b,0), and the length of the hypotenuse (</a:t>
                </a:r>
                <a14:m>
                  <m:oMath xmlns:m="http://schemas.openxmlformats.org/officeDocument/2006/math" xmlns="">
                    <m:acc>
                      <m:accPr>
                        <m:chr m:val="̅"/>
                        <m:ctrlPr>
                          <a:rPr lang="en-US" sz="2400" i="1" dirty="0" smtClean="0">
                            <a:latin typeface="Cambria Math"/>
                          </a:rPr>
                        </m:ctrlPr>
                      </m:accPr>
                      <m:e>
                        <m:r>
                          <a:rPr lang="en-US" sz="2400" b="0" i="1" dirty="0" smtClean="0">
                            <a:latin typeface="Cambria Math"/>
                          </a:rPr>
                          <m:t>𝐴𝐵</m:t>
                        </m:r>
                      </m:e>
                    </m:acc>
                  </m:oMath>
                </a14:m>
                <a:r>
                  <a:rPr lang="en-US" sz="2400" dirty="0" smtClean="0"/>
                  <a:t>) is c.</a:t>
                </a:r>
              </a:p>
              <a:p>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52400" y="838200"/>
                <a:ext cx="8839200" cy="2309094"/>
              </a:xfrm>
              <a:prstGeom prst="rect">
                <a:avLst/>
              </a:prstGeom>
              <a:blipFill rotWithShape="1">
                <a:blip r:embed="rId2"/>
                <a:stretch>
                  <a:fillRect l="-1034" t="-2116"/>
                </a:stretch>
              </a:blipFill>
            </p:spPr>
            <p:txBody>
              <a:bodyPr/>
              <a:lstStyle/>
              <a:p>
                <a:r>
                  <a:rPr lang="en-US">
                    <a:noFill/>
                  </a:rPr>
                  <a:t> </a:t>
                </a:r>
              </a:p>
            </p:txBody>
          </p:sp>
        </mc:Fallback>
      </mc:AlternateContent>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34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Rectangle 6"/>
              <p:cNvSpPr>
                <a:spLocks noChangeArrowheads="1"/>
              </p:cNvSpPr>
              <p:nvPr/>
            </p:nvSpPr>
            <p:spPr bwMode="auto">
              <a:xfrm>
                <a:off x="152400" y="2819400"/>
                <a:ext cx="8001000" cy="12320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a.	Find the coordinates of a point </a:t>
                </a:r>
                <a:r>
                  <a:rPr kumimoji="0" lang="en-US" altLang="en-US" sz="2800" b="0" i="1" u="none" strike="noStrike" cap="none" normalizeH="0" baseline="0" dirty="0" smtClean="0">
                    <a:ln>
                      <a:noFill/>
                    </a:ln>
                    <a:solidFill>
                      <a:srgbClr val="231F20"/>
                    </a:solidFill>
                    <a:effectLst/>
                    <a:latin typeface="Cambria Math" pitchFamily="18" charset="0"/>
                    <a:ea typeface="Calibri" pitchFamily="34" charset="0"/>
                    <a:cs typeface="Times New Roman" pitchFamily="18" charset="0"/>
                  </a:rPr>
                  <a:t>P</a:t>
                </a:r>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  on the line segment </a:t>
                </a:r>
                <a14:m>
                  <m:oMath xmlns:m="http://schemas.openxmlformats.org/officeDocument/2006/math" xmlns="">
                    <m:acc>
                      <m:accPr>
                        <m:chr m:val="̅"/>
                        <m:ctrlPr>
                          <a:rPr lang="en-US" sz="2800" i="1" dirty="0" smtClean="0">
                            <a:latin typeface="Cambria Math"/>
                          </a:rPr>
                        </m:ctrlPr>
                      </m:accPr>
                      <m:e>
                        <m:r>
                          <a:rPr lang="en-US" sz="2800" b="0" i="1" dirty="0" smtClean="0">
                            <a:latin typeface="Cambria Math"/>
                          </a:rPr>
                          <m:t>𝐴𝐵</m:t>
                        </m:r>
                      </m:e>
                    </m:acc>
                  </m:oMath>
                </a14:m>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 such that </a:t>
                </a:r>
                <a14:m>
                  <m:oMath xmlns:m="http://schemas.openxmlformats.org/officeDocument/2006/math" xmlns="">
                    <m:acc>
                      <m:accPr>
                        <m:chr m:val="̅"/>
                        <m:ctrlPr>
                          <a:rPr lang="en-US" sz="2800" i="1" dirty="0" smtClean="0">
                            <a:latin typeface="Cambria Math"/>
                          </a:rPr>
                        </m:ctrlPr>
                      </m:accPr>
                      <m:e>
                        <m:r>
                          <a:rPr lang="en-US" sz="2800" b="0" i="1" dirty="0" smtClean="0">
                            <a:latin typeface="Cambria Math"/>
                          </a:rPr>
                          <m:t>𝑂𝑃</m:t>
                        </m:r>
                      </m:e>
                    </m:acc>
                  </m:oMath>
                </a14:m>
                <a:r>
                  <a:rPr kumimoji="0" lang="en-US" altLang="en-US" sz="2800" b="0" i="0" u="none" strike="noStrike" cap="none" normalizeH="0" baseline="0" dirty="0" smtClean="0">
                    <a:ln>
                      <a:noFill/>
                    </a:ln>
                    <a:solidFill>
                      <a:srgbClr val="231F20"/>
                    </a:solidFill>
                    <a:effectLst/>
                    <a:latin typeface="Calibri" pitchFamily="34" charset="0"/>
                    <a:ea typeface="MS Mincho" pitchFamily="49" charset="-128"/>
                    <a:cs typeface="Times New Roman" pitchFamily="18" charset="0"/>
                  </a:rPr>
                  <a:t> i</a:t>
                </a:r>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s perpendicular to </a:t>
                </a:r>
                <a14:m>
                  <m:oMath xmlns:m="http://schemas.openxmlformats.org/officeDocument/2006/math" xmlns="">
                    <m:acc>
                      <m:accPr>
                        <m:chr m:val="̅"/>
                        <m:ctrlPr>
                          <a:rPr lang="en-US" sz="2800" i="1" dirty="0" smtClean="0">
                            <a:latin typeface="Cambria Math"/>
                          </a:rPr>
                        </m:ctrlPr>
                      </m:accPr>
                      <m:e>
                        <m:r>
                          <a:rPr lang="en-US" sz="2800" b="0" i="1" dirty="0" smtClean="0">
                            <a:latin typeface="Cambria Math"/>
                          </a:rPr>
                          <m:t>𝐴𝐵</m:t>
                        </m:r>
                      </m:e>
                    </m:acc>
                  </m:oMath>
                </a14:m>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4" name="Rectangle 6"/>
              <p:cNvSpPr>
                <a:spLocks noRot="1" noChangeAspect="1" noMove="1" noResize="1" noEditPoints="1" noAdjustHandles="1" noChangeArrowheads="1" noChangeShapeType="1" noTextEdit="1"/>
              </p:cNvSpPr>
              <p:nvPr/>
            </p:nvSpPr>
            <p:spPr bwMode="auto">
              <a:xfrm>
                <a:off x="152400" y="2819400"/>
                <a:ext cx="8001000" cy="1232004"/>
              </a:xfrm>
              <a:prstGeom prst="rect">
                <a:avLst/>
              </a:prstGeom>
              <a:blipFill rotWithShape="1">
                <a:blip r:embed="rId4"/>
                <a:stretch>
                  <a:fillRect t="-594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1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57600"/>
            <a:ext cx="3092450" cy="3092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514350" y="217929"/>
            <a:ext cx="1847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alt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96" y="4191000"/>
            <a:ext cx="4900863" cy="216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27609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914400"/>
                <a:ext cx="8001000" cy="800412"/>
              </a:xfrm>
              <a:prstGeom prst="rect">
                <a:avLst/>
              </a:prstGeom>
            </p:spPr>
            <p:txBody>
              <a:bodyPr wrap="square">
                <a:spAutoFit/>
              </a:bodyPr>
              <a:lstStyle/>
              <a:p>
                <a:pPr lvl="1"/>
                <a:r>
                  <a:rPr lang="en-US" sz="2800" dirty="0" smtClean="0"/>
                  <a:t>b.	Show </a:t>
                </a:r>
                <a:r>
                  <a:rPr lang="en-US" sz="2800" dirty="0"/>
                  <a:t>that for this point </a:t>
                </a:r>
                <a14:m>
                  <m:oMath xmlns:m="http://schemas.openxmlformats.org/officeDocument/2006/math" xmlns="">
                    <m:r>
                      <a:rPr lang="en-US" sz="2800" i="1">
                        <a:latin typeface="Cambria Math"/>
                      </a:rPr>
                      <m:t>𝑃</m:t>
                    </m:r>
                  </m:oMath>
                </a14:m>
                <a:r>
                  <a:rPr lang="en-US" sz="2800" dirty="0"/>
                  <a:t> we have </a:t>
                </a:r>
                <a14:m>
                  <m:oMath xmlns:m="http://schemas.openxmlformats.org/officeDocument/2006/math" xmlns="">
                    <m:f>
                      <m:fPr>
                        <m:ctrlPr>
                          <a:rPr lang="en-US" sz="2800" i="1">
                            <a:latin typeface="Cambria Math"/>
                          </a:rPr>
                        </m:ctrlPr>
                      </m:fPr>
                      <m:num>
                        <m:r>
                          <a:rPr lang="en-US" sz="2800" i="1">
                            <a:latin typeface="Cambria Math"/>
                          </a:rPr>
                          <m:t>𝐴𝑃</m:t>
                        </m:r>
                      </m:num>
                      <m:den>
                        <m:r>
                          <a:rPr lang="en-US" sz="2800" i="1">
                            <a:latin typeface="Cambria Math"/>
                          </a:rPr>
                          <m:t>𝑃𝐵</m:t>
                        </m:r>
                      </m:den>
                    </m:f>
                    <m:r>
                      <a:rPr lang="en-US" sz="2800" i="1">
                        <a:latin typeface="Cambria Math"/>
                      </a:rPr>
                      <m:t>=</m:t>
                    </m:r>
                    <m:f>
                      <m:fPr>
                        <m:ctrlPr>
                          <a:rPr lang="en-US" sz="2800" i="1">
                            <a:latin typeface="Cambria Math"/>
                          </a:rPr>
                        </m:ctrlPr>
                      </m:fPr>
                      <m:num>
                        <m:sSup>
                          <m:sSupPr>
                            <m:ctrlPr>
                              <a:rPr lang="en-US" sz="2800" i="1">
                                <a:latin typeface="Cambria Math"/>
                              </a:rPr>
                            </m:ctrlPr>
                          </m:sSupPr>
                          <m:e>
                            <m:r>
                              <a:rPr lang="en-US" sz="2800" i="1">
                                <a:latin typeface="Cambria Math"/>
                              </a:rPr>
                              <m:t>𝑎</m:t>
                            </m:r>
                          </m:e>
                          <m:sup>
                            <m:r>
                              <a:rPr lang="en-US" sz="2800" i="1">
                                <a:latin typeface="Cambria Math"/>
                              </a:rPr>
                              <m:t>2</m:t>
                            </m:r>
                          </m:sup>
                        </m:sSup>
                      </m:num>
                      <m:den>
                        <m:sSup>
                          <m:sSupPr>
                            <m:ctrlPr>
                              <a:rPr lang="en-US" sz="2800" i="1">
                                <a:latin typeface="Cambria Math"/>
                              </a:rPr>
                            </m:ctrlPr>
                          </m:sSupPr>
                          <m:e>
                            <m:r>
                              <a:rPr lang="en-US" sz="2800" i="1">
                                <a:latin typeface="Cambria Math"/>
                              </a:rPr>
                              <m:t>𝑏</m:t>
                            </m:r>
                          </m:e>
                          <m:sup>
                            <m:r>
                              <a:rPr lang="en-US" sz="2800" i="1">
                                <a:latin typeface="Cambria Math"/>
                              </a:rPr>
                              <m:t>2</m:t>
                            </m:r>
                          </m:sup>
                        </m:sSup>
                      </m:den>
                    </m:f>
                  </m:oMath>
                </a14:m>
                <a:r>
                  <a:rPr lang="en-US" sz="2800" dirty="0"/>
                  <a:t>.</a:t>
                </a:r>
                <a:endParaRPr lang="en-US" sz="2800" dirty="0">
                  <a:effectLst/>
                </a:endParaRPr>
              </a:p>
            </p:txBody>
          </p:sp>
        </mc:Choice>
        <mc:Fallback xmlns="">
          <p:sp>
            <p:nvSpPr>
              <p:cNvPr id="2" name="Rectangle 1"/>
              <p:cNvSpPr>
                <a:spLocks noRot="1" noChangeAspect="1" noMove="1" noResize="1" noEditPoints="1" noAdjustHandles="1" noChangeArrowheads="1" noChangeShapeType="1" noTextEdit="1"/>
              </p:cNvSpPr>
              <p:nvPr/>
            </p:nvSpPr>
            <p:spPr>
              <a:xfrm>
                <a:off x="381000" y="914400"/>
                <a:ext cx="8001000" cy="800412"/>
              </a:xfrm>
              <a:prstGeom prst="rect">
                <a:avLst/>
              </a:prstGeom>
              <a:blipFill rotWithShape="1">
                <a:blip r:embed="rId2"/>
                <a:stretch>
                  <a:fillRect b="-5344"/>
                </a:stretch>
              </a:blipFill>
            </p:spPr>
            <p:txBody>
              <a:bodyPr/>
              <a:lstStyle/>
              <a:p>
                <a:r>
                  <a:rPr lang="en-US">
                    <a:noFill/>
                  </a:rPr>
                  <a:t> </a:t>
                </a:r>
              </a:p>
            </p:txBody>
          </p:sp>
        </mc:Fallback>
      </mc:AlternateContent>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4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Rectangle 2"/>
              <p:cNvSpPr/>
              <p:nvPr/>
            </p:nvSpPr>
            <p:spPr>
              <a:xfrm>
                <a:off x="685800" y="1905000"/>
                <a:ext cx="7772400" cy="4694427"/>
              </a:xfrm>
              <a:prstGeom prst="rect">
                <a:avLst/>
              </a:prstGeom>
            </p:spPr>
            <p:txBody>
              <a:bodyPr wrap="square">
                <a:spAutoFit/>
              </a:bodyPr>
              <a:lstStyle/>
              <a:p>
                <a:pPr marL="571500" marR="0">
                  <a:spcBef>
                    <a:spcPts val="600"/>
                  </a:spcBef>
                  <a:spcAft>
                    <a:spcPts val="600"/>
                  </a:spcAft>
                </a:pPr>
                <a14:m>
                  <m:oMathPara xmlns:m="http://schemas.openxmlformats.org/officeDocument/2006/math" xmlns="">
                    <m:oMathParaPr>
                      <m:jc m:val="centerGroup"/>
                    </m:oMathParaPr>
                    <m:oMath xmlns:m="http://schemas.openxmlformats.org/officeDocument/2006/math">
                      <m:r>
                        <m:rPr>
                          <m:nor/>
                        </m:rPr>
                        <a:rPr lang="en-US" sz="2400" smtClean="0">
                          <a:solidFill>
                            <a:srgbClr val="000099"/>
                          </a:solidFill>
                          <a:effectLst/>
                          <a:latin typeface="Segoe Print"/>
                          <a:ea typeface="Calibri"/>
                          <a:cs typeface="Times New Roman"/>
                        </a:rPr>
                        <m:t>AP</m:t>
                      </m:r>
                      <m:r>
                        <m:rPr>
                          <m:nor/>
                        </m:rPr>
                        <a:rPr lang="en-US" sz="2400" smtClean="0">
                          <a:solidFill>
                            <a:srgbClr val="000099"/>
                          </a:solidFill>
                          <a:effectLst/>
                          <a:latin typeface="Segoe Print"/>
                          <a:ea typeface="Calibri"/>
                          <a:cs typeface="Times New Roman"/>
                        </a:rPr>
                        <m:t> =</m:t>
                      </m:r>
                      <m:rad>
                        <m:radPr>
                          <m:degHide m:val="on"/>
                          <m:ctrlPr>
                            <a:rPr lang="en-US" sz="2400" i="1">
                              <a:solidFill>
                                <a:srgbClr val="000099"/>
                              </a:solidFill>
                              <a:effectLst/>
                              <a:latin typeface="Cambria Math"/>
                              <a:ea typeface="Calibri"/>
                              <a:cs typeface="Times New Roman"/>
                            </a:rPr>
                          </m:ctrlPr>
                        </m:radPr>
                        <m:deg/>
                        <m:e>
                          <m:sSup>
                            <m:sSupPr>
                              <m:ctrlPr>
                                <a:rPr lang="en-US" sz="2400" i="1">
                                  <a:solidFill>
                                    <a:srgbClr val="000099"/>
                                  </a:solidFill>
                                  <a:effectLst/>
                                  <a:latin typeface="Cambria Math"/>
                                  <a:ea typeface="Calibri"/>
                                  <a:cs typeface="Times New Roman"/>
                                </a:rPr>
                              </m:ctrlPr>
                            </m:sSupPr>
                            <m:e>
                              <m:d>
                                <m:dPr>
                                  <m:ctrlPr>
                                    <a:rPr lang="en-US" sz="2400" i="1">
                                      <a:solidFill>
                                        <a:srgbClr val="000099"/>
                                      </a:solidFill>
                                      <a:effectLst/>
                                      <a:latin typeface="Cambria Math"/>
                                      <a:ea typeface="Calibri"/>
                                      <a:cs typeface="Times New Roman"/>
                                    </a:rPr>
                                  </m:ctrlPr>
                                </m:dPr>
                                <m:e>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b</m:t>
                                      </m:r>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den>
                                  </m:f>
                                </m:e>
                              </m:d>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d>
                                <m:dPr>
                                  <m:ctrlPr>
                                    <a:rPr lang="en-US" sz="2400" i="1">
                                      <a:solidFill>
                                        <a:srgbClr val="000099"/>
                                      </a:solidFill>
                                      <a:effectLst/>
                                      <a:latin typeface="Cambria Math"/>
                                      <a:ea typeface="Calibri"/>
                                      <a:cs typeface="Times New Roman"/>
                                    </a:rPr>
                                  </m:ctrlPr>
                                </m:dPr>
                                <m:e>
                                  <m:f>
                                    <m:fPr>
                                      <m:ctrlPr>
                                        <a:rPr lang="en-US" sz="2400" i="1">
                                          <a:solidFill>
                                            <a:srgbClr val="000099"/>
                                          </a:solidFill>
                                          <a:effectLst/>
                                          <a:latin typeface="Cambria Math"/>
                                          <a:ea typeface="Calibri"/>
                                          <a:cs typeface="Times New Roman"/>
                                        </a:rPr>
                                      </m:ctrlPr>
                                    </m:fPr>
                                    <m:num>
                                      <m:r>
                                        <m:rPr>
                                          <m:nor/>
                                        </m:rPr>
                                        <a:rPr lang="en-US" sz="2400">
                                          <a:solidFill>
                                            <a:srgbClr val="000099"/>
                                          </a:solidFill>
                                          <a:effectLst/>
                                          <a:latin typeface="Segoe Print"/>
                                          <a:ea typeface="Calibri"/>
                                          <a:cs typeface="Times New Roman"/>
                                        </a:rPr>
                                        <m:t>a</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den>
                                  </m:f>
                                  <m:r>
                                    <m:rPr>
                                      <m:nor/>
                                    </m:rPr>
                                    <a:rPr lang="en-US" sz="2400" i="1">
                                      <a:solidFill>
                                        <a:srgbClr val="000099"/>
                                      </a:solidFill>
                                      <a:effectLst/>
                                      <a:latin typeface="Segoe Print"/>
                                      <a:ea typeface="Calibri"/>
                                      <a:cs typeface="Times New Roman"/>
                                    </a:rPr>
                                    <m:t>−</m:t>
                                  </m:r>
                                  <m:r>
                                    <m:rPr>
                                      <m:nor/>
                                    </m:rPr>
                                    <a:rPr lang="en-US" sz="2400">
                                      <a:solidFill>
                                        <a:srgbClr val="000099"/>
                                      </a:solidFill>
                                      <a:effectLst/>
                                      <a:latin typeface="Segoe Print"/>
                                      <a:ea typeface="Calibri"/>
                                      <a:cs typeface="Times New Roman"/>
                                    </a:rPr>
                                    <m:t>a</m:t>
                                  </m:r>
                                </m:e>
                              </m:d>
                            </m:e>
                            <m:sup>
                              <m:r>
                                <m:rPr>
                                  <m:nor/>
                                </m:rPr>
                                <a:rPr lang="en-US" sz="2400">
                                  <a:solidFill>
                                    <a:srgbClr val="000099"/>
                                  </a:solidFill>
                                  <a:effectLst/>
                                  <a:latin typeface="Segoe Print"/>
                                  <a:ea typeface="Calibri"/>
                                  <a:cs typeface="Times New Roman"/>
                                </a:rPr>
                                <m:t>2</m:t>
                              </m:r>
                            </m:sup>
                          </m:sSup>
                        </m:e>
                      </m:rad>
                      <m:r>
                        <m:rPr>
                          <m:nor/>
                        </m:rPr>
                        <a:rPr lang="en-US" sz="2400">
                          <a:solidFill>
                            <a:srgbClr val="000099"/>
                          </a:solidFill>
                          <a:effectLst/>
                          <a:latin typeface="Segoe Print"/>
                          <a:ea typeface="MS Mincho"/>
                          <a:cs typeface="Times New Roman"/>
                        </a:rPr>
                        <m:t>, </m:t>
                      </m:r>
                    </m:oMath>
                  </m:oMathPara>
                </a14:m>
                <a:endParaRPr lang="en-US" sz="2400" dirty="0" smtClean="0">
                  <a:solidFill>
                    <a:srgbClr val="000099"/>
                  </a:solidFill>
                  <a:effectLst/>
                  <a:latin typeface="Segoe Print"/>
                  <a:ea typeface="MS Mincho"/>
                  <a:cs typeface="Times New Roman"/>
                </a:endParaRPr>
              </a:p>
              <a:p>
                <a:pPr marL="571500" marR="0">
                  <a:spcBef>
                    <a:spcPts val="600"/>
                  </a:spcBef>
                  <a:spcAft>
                    <a:spcPts val="600"/>
                  </a:spcAft>
                </a:pPr>
                <a14:m>
                  <m:oMathPara xmlns:m="http://schemas.openxmlformats.org/officeDocument/2006/math" xmlns="">
                    <m:oMathParaPr>
                      <m:jc m:val="centerGroup"/>
                    </m:oMathParaPr>
                    <m:oMath xmlns:m="http://schemas.openxmlformats.org/officeDocument/2006/math">
                      <m:r>
                        <m:rPr>
                          <m:nor/>
                        </m:rPr>
                        <a:rPr lang="en-US" sz="2400">
                          <a:solidFill>
                            <a:srgbClr val="000099"/>
                          </a:solidFill>
                          <a:effectLst/>
                          <a:latin typeface="Segoe Print"/>
                          <a:ea typeface="Calibri"/>
                          <a:cs typeface="Times New Roman"/>
                        </a:rPr>
                        <m:t>PB</m:t>
                      </m:r>
                      <m:r>
                        <m:rPr>
                          <m:nor/>
                        </m:rPr>
                        <a:rPr lang="en-US" sz="2400">
                          <a:solidFill>
                            <a:srgbClr val="000099"/>
                          </a:solidFill>
                          <a:effectLst/>
                          <a:latin typeface="Segoe Print"/>
                          <a:ea typeface="Calibri"/>
                          <a:cs typeface="Times New Roman"/>
                        </a:rPr>
                        <m:t> =</m:t>
                      </m:r>
                      <m:rad>
                        <m:radPr>
                          <m:degHide m:val="on"/>
                          <m:ctrlPr>
                            <a:rPr lang="en-US" sz="2400" i="1">
                              <a:solidFill>
                                <a:srgbClr val="000099"/>
                              </a:solidFill>
                              <a:effectLst/>
                              <a:latin typeface="Cambria Math"/>
                              <a:ea typeface="Calibri"/>
                              <a:cs typeface="Times New Roman"/>
                            </a:rPr>
                          </m:ctrlPr>
                        </m:radPr>
                        <m:deg/>
                        <m:e>
                          <m:sSup>
                            <m:sSupPr>
                              <m:ctrlPr>
                                <a:rPr lang="en-US" sz="2400" i="1">
                                  <a:solidFill>
                                    <a:srgbClr val="000099"/>
                                  </a:solidFill>
                                  <a:effectLst/>
                                  <a:latin typeface="Cambria Math"/>
                                  <a:ea typeface="Calibri"/>
                                  <a:cs typeface="Times New Roman"/>
                                </a:rPr>
                              </m:ctrlPr>
                            </m:sSupPr>
                            <m:e>
                              <m:d>
                                <m:dPr>
                                  <m:ctrlPr>
                                    <a:rPr lang="en-US" sz="2400" i="1">
                                      <a:solidFill>
                                        <a:srgbClr val="000099"/>
                                      </a:solidFill>
                                      <a:effectLst/>
                                      <a:latin typeface="Cambria Math"/>
                                      <a:ea typeface="Calibri"/>
                                      <a:cs typeface="Times New Roman"/>
                                    </a:rPr>
                                  </m:ctrlPr>
                                </m:dPr>
                                <m:e>
                                  <m:r>
                                    <m:rPr>
                                      <m:nor/>
                                    </m:rPr>
                                    <a:rPr lang="en-US" sz="2400">
                                      <a:solidFill>
                                        <a:srgbClr val="000099"/>
                                      </a:solidFill>
                                      <a:effectLst/>
                                      <a:latin typeface="Segoe Print"/>
                                      <a:ea typeface="Calibri"/>
                                      <a:cs typeface="Times New Roman"/>
                                    </a:rPr>
                                    <m:t>b</m:t>
                                  </m:r>
                                  <m:r>
                                    <m:rPr>
                                      <m:nor/>
                                    </m:rPr>
                                    <a:rPr lang="en-US" sz="2400" i="1">
                                      <a:solidFill>
                                        <a:srgbClr val="000099"/>
                                      </a:solidFill>
                                      <a:effectLst/>
                                      <a:latin typeface="Segoe Print"/>
                                      <a:ea typeface="Calibri"/>
                                      <a:cs typeface="Times New Roman"/>
                                    </a:rPr>
                                    <m:t>−</m:t>
                                  </m:r>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b</m:t>
                                      </m:r>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den>
                                  </m:f>
                                </m:e>
                              </m:d>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d>
                                <m:dPr>
                                  <m:ctrlPr>
                                    <a:rPr lang="en-US" sz="2400" i="1">
                                      <a:solidFill>
                                        <a:srgbClr val="000099"/>
                                      </a:solidFill>
                                      <a:effectLst/>
                                      <a:latin typeface="Cambria Math"/>
                                      <a:ea typeface="Calibri"/>
                                      <a:cs typeface="Times New Roman"/>
                                    </a:rPr>
                                  </m:ctrlPr>
                                </m:dPr>
                                <m:e>
                                  <m:f>
                                    <m:fPr>
                                      <m:ctrlPr>
                                        <a:rPr lang="en-US" sz="2400" i="1">
                                          <a:solidFill>
                                            <a:srgbClr val="000099"/>
                                          </a:solidFill>
                                          <a:effectLst/>
                                          <a:latin typeface="Cambria Math"/>
                                          <a:ea typeface="Calibri"/>
                                          <a:cs typeface="Times New Roman"/>
                                        </a:rPr>
                                      </m:ctrlPr>
                                    </m:fPr>
                                    <m:num>
                                      <m:r>
                                        <m:rPr>
                                          <m:nor/>
                                        </m:rPr>
                                        <a:rPr lang="en-US" sz="2400">
                                          <a:solidFill>
                                            <a:srgbClr val="000099"/>
                                          </a:solidFill>
                                          <a:effectLst/>
                                          <a:latin typeface="Segoe Print"/>
                                          <a:ea typeface="Calibri"/>
                                          <a:cs typeface="Times New Roman"/>
                                        </a:rPr>
                                        <m:t>a</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den>
                                  </m:f>
                                </m:e>
                              </m:d>
                            </m:e>
                            <m:sup>
                              <m:r>
                                <m:rPr>
                                  <m:nor/>
                                </m:rPr>
                                <a:rPr lang="en-US" sz="2400">
                                  <a:solidFill>
                                    <a:srgbClr val="000099"/>
                                  </a:solidFill>
                                  <a:effectLst/>
                                  <a:latin typeface="Segoe Print"/>
                                  <a:ea typeface="Calibri"/>
                                  <a:cs typeface="Times New Roman"/>
                                </a:rPr>
                                <m:t>2</m:t>
                              </m:r>
                            </m:sup>
                          </m:sSup>
                        </m:e>
                      </m:rad>
                    </m:oMath>
                  </m:oMathPara>
                </a14:m>
                <a:endParaRPr lang="en-US" sz="2400" dirty="0">
                  <a:effectLst/>
                </a:endParaRPr>
              </a:p>
              <a:p>
                <a:pPr marL="571500" marR="0">
                  <a:spcBef>
                    <a:spcPts val="600"/>
                  </a:spcBef>
                  <a:spcAft>
                    <a:spcPts val="600"/>
                  </a:spcAft>
                </a:pPr>
                <a14:m>
                  <m:oMathPara xmlns:m="http://schemas.openxmlformats.org/officeDocument/2006/math" xmlns="">
                    <m:oMathParaPr>
                      <m:jc m:val="centerGroup"/>
                    </m:oMathParaPr>
                    <m:oMath xmlns:m="http://schemas.openxmlformats.org/officeDocument/2006/math">
                      <m:f>
                        <m:fPr>
                          <m:ctrlPr>
                            <a:rPr lang="en-US" sz="2400" i="1">
                              <a:solidFill>
                                <a:srgbClr val="000099"/>
                              </a:solidFill>
                              <a:effectLst/>
                              <a:latin typeface="Cambria Math"/>
                              <a:ea typeface="Calibri"/>
                              <a:cs typeface="Times New Roman"/>
                            </a:rPr>
                          </m:ctrlPr>
                        </m:fPr>
                        <m:num>
                          <m:r>
                            <m:rPr>
                              <m:nor/>
                            </m:rPr>
                            <a:rPr lang="en-US" sz="2400">
                              <a:solidFill>
                                <a:srgbClr val="000099"/>
                              </a:solidFill>
                              <a:effectLst/>
                              <a:latin typeface="Segoe Print"/>
                              <a:ea typeface="Calibri"/>
                              <a:cs typeface="Times New Roman"/>
                            </a:rPr>
                            <m:t>AP</m:t>
                          </m:r>
                        </m:num>
                        <m:den>
                          <m:r>
                            <m:rPr>
                              <m:nor/>
                            </m:rPr>
                            <a:rPr lang="en-US" sz="2400">
                              <a:solidFill>
                                <a:srgbClr val="000099"/>
                              </a:solidFill>
                              <a:effectLst/>
                              <a:latin typeface="Segoe Print"/>
                              <a:ea typeface="Calibri"/>
                              <a:cs typeface="Times New Roman"/>
                            </a:rPr>
                            <m:t>PB</m:t>
                          </m:r>
                        </m:den>
                      </m:f>
                      <m:r>
                        <m:rPr>
                          <m:nor/>
                        </m:rPr>
                        <a:rPr lang="en-US" sz="2400">
                          <a:solidFill>
                            <a:srgbClr val="000099"/>
                          </a:solidFill>
                          <a:effectLst/>
                          <a:latin typeface="Segoe Print"/>
                          <a:ea typeface="Calibri"/>
                          <a:cs typeface="Times New Roman"/>
                        </a:rPr>
                        <m:t>=</m:t>
                      </m:r>
                      <m:rad>
                        <m:radPr>
                          <m:degHide m:val="on"/>
                          <m:ctrlPr>
                            <a:rPr lang="en-US" sz="2400" i="1">
                              <a:solidFill>
                                <a:srgbClr val="000099"/>
                              </a:solidFill>
                              <a:effectLst/>
                              <a:latin typeface="Cambria Math"/>
                              <a:ea typeface="Calibri"/>
                              <a:cs typeface="Times New Roman"/>
                            </a:rPr>
                          </m:ctrlPr>
                        </m:radPr>
                        <m:deg/>
                        <m:e>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4</m:t>
                                  </m:r>
                                </m:sup>
                              </m:sSup>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6</m:t>
                                  </m:r>
                                </m:sup>
                              </m:sSup>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6</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4</m:t>
                                  </m:r>
                                </m:sup>
                              </m:sSup>
                            </m:den>
                          </m:f>
                        </m:e>
                      </m:rad>
                      <m:r>
                        <m:rPr>
                          <m:nor/>
                        </m:rPr>
                        <a:rPr lang="en-US" sz="2400">
                          <a:solidFill>
                            <a:srgbClr val="000099"/>
                          </a:solidFill>
                          <a:effectLst/>
                          <a:latin typeface="Segoe Print"/>
                          <a:ea typeface="Calibri"/>
                          <a:cs typeface="Times New Roman"/>
                        </a:rPr>
                        <m:t>= </m:t>
                      </m:r>
                      <m:rad>
                        <m:radPr>
                          <m:degHide m:val="on"/>
                          <m:ctrlPr>
                            <a:rPr lang="en-US" sz="2400" i="1">
                              <a:solidFill>
                                <a:srgbClr val="000099"/>
                              </a:solidFill>
                              <a:effectLst/>
                              <a:latin typeface="Cambria Math"/>
                              <a:ea typeface="Calibri"/>
                              <a:cs typeface="Times New Roman"/>
                            </a:rPr>
                          </m:ctrlPr>
                        </m:radPr>
                        <m:deg/>
                        <m:e>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4</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4</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r>
                                <m:rPr>
                                  <m:nor/>
                                </m:rPr>
                                <a:rPr lang="en-US" sz="2400">
                                  <a:solidFill>
                                    <a:srgbClr val="000099"/>
                                  </a:solidFill>
                                  <a:effectLst/>
                                  <a:latin typeface="Segoe Print"/>
                                  <a:ea typeface="Calibri"/>
                                  <a:cs typeface="Times New Roman"/>
                                </a:rPr>
                                <m:t>)</m:t>
                              </m:r>
                            </m:den>
                          </m:f>
                        </m:e>
                      </m:rad>
                      <m:r>
                        <m:rPr>
                          <m:nor/>
                        </m:rPr>
                        <a:rPr lang="en-US" sz="2400">
                          <a:solidFill>
                            <a:srgbClr val="000099"/>
                          </a:solidFill>
                          <a:effectLst/>
                          <a:latin typeface="Segoe Print"/>
                          <a:ea typeface="Calibri"/>
                          <a:cs typeface="Times New Roman"/>
                        </a:rPr>
                        <m:t>= </m:t>
                      </m:r>
                      <m:rad>
                        <m:radPr>
                          <m:degHide m:val="on"/>
                          <m:ctrlPr>
                            <a:rPr lang="en-US" sz="2400" i="1">
                              <a:solidFill>
                                <a:srgbClr val="000099"/>
                              </a:solidFill>
                              <a:effectLst/>
                              <a:latin typeface="Cambria Math"/>
                              <a:ea typeface="Calibri"/>
                              <a:cs typeface="Times New Roman"/>
                            </a:rPr>
                          </m:ctrlPr>
                        </m:radPr>
                        <m:deg/>
                        <m:e>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4</m:t>
                                  </m:r>
                                </m:sup>
                              </m:sSup>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4</m:t>
                                  </m:r>
                                </m:sup>
                              </m:sSup>
                            </m:den>
                          </m:f>
                        </m:e>
                      </m:rad>
                      <m:r>
                        <m:rPr>
                          <m:nor/>
                        </m:rPr>
                        <a:rPr lang="en-US" sz="2400">
                          <a:solidFill>
                            <a:srgbClr val="000099"/>
                          </a:solidFill>
                          <a:effectLst/>
                          <a:latin typeface="Segoe Print"/>
                          <a:ea typeface="Calibri"/>
                          <a:cs typeface="Times New Roman"/>
                        </a:rPr>
                        <m:t>= </m:t>
                      </m:r>
                      <m:f>
                        <m:fPr>
                          <m:ctrlPr>
                            <a:rPr lang="en-US" sz="2400" i="1">
                              <a:solidFill>
                                <a:srgbClr val="000099"/>
                              </a:solidFill>
                              <a:effectLst/>
                              <a:latin typeface="Cambria Math"/>
                              <a:ea typeface="Calibri"/>
                              <a:cs typeface="Times New Roman"/>
                            </a:rPr>
                          </m:ctrlPr>
                        </m:fPr>
                        <m:num>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a</m:t>
                              </m:r>
                            </m:e>
                            <m:sup>
                              <m:r>
                                <m:rPr>
                                  <m:nor/>
                                </m:rPr>
                                <a:rPr lang="en-US" sz="2400">
                                  <a:solidFill>
                                    <a:srgbClr val="000099"/>
                                  </a:solidFill>
                                  <a:effectLst/>
                                  <a:latin typeface="Segoe Print"/>
                                  <a:ea typeface="Calibri"/>
                                  <a:cs typeface="Times New Roman"/>
                                </a:rPr>
                                <m:t>2</m:t>
                              </m:r>
                            </m:sup>
                          </m:sSup>
                        </m:num>
                        <m:den>
                          <m:sSup>
                            <m:sSupPr>
                              <m:ctrlPr>
                                <a:rPr lang="en-US" sz="2400" i="1">
                                  <a:solidFill>
                                    <a:srgbClr val="000099"/>
                                  </a:solidFill>
                                  <a:effectLst/>
                                  <a:latin typeface="Cambria Math"/>
                                  <a:ea typeface="Calibri"/>
                                  <a:cs typeface="Times New Roman"/>
                                </a:rPr>
                              </m:ctrlPr>
                            </m:sSupPr>
                            <m:e>
                              <m:r>
                                <m:rPr>
                                  <m:nor/>
                                </m:rPr>
                                <a:rPr lang="en-US" sz="2400">
                                  <a:solidFill>
                                    <a:srgbClr val="000099"/>
                                  </a:solidFill>
                                  <a:effectLst/>
                                  <a:latin typeface="Segoe Print"/>
                                  <a:ea typeface="Calibri"/>
                                  <a:cs typeface="Times New Roman"/>
                                </a:rPr>
                                <m:t>b</m:t>
                              </m:r>
                            </m:e>
                            <m:sup>
                              <m:r>
                                <m:rPr>
                                  <m:nor/>
                                </m:rPr>
                                <a:rPr lang="en-US" sz="2400">
                                  <a:solidFill>
                                    <a:srgbClr val="000099"/>
                                  </a:solidFill>
                                  <a:effectLst/>
                                  <a:latin typeface="Segoe Print"/>
                                  <a:ea typeface="Calibri"/>
                                  <a:cs typeface="Times New Roman"/>
                                </a:rPr>
                                <m:t>2</m:t>
                              </m:r>
                            </m:sup>
                          </m:sSup>
                        </m:den>
                      </m:f>
                    </m:oMath>
                  </m:oMathPara>
                </a14:m>
                <a:endParaRPr lang="en-US" sz="2400" dirty="0">
                  <a:effectLst/>
                </a:endParaRPr>
              </a:p>
              <a:p>
                <a:pPr marL="457200"/>
                <a:r>
                  <a:rPr lang="en-US" sz="2400" dirty="0">
                    <a:solidFill>
                      <a:srgbClr val="FF0000"/>
                    </a:solidFill>
                    <a:ea typeface="Calibri"/>
                    <a:cs typeface="Times New Roman"/>
                  </a:rPr>
                  <a:t> </a:t>
                </a:r>
                <a:endParaRPr lang="en-US" sz="2400" dirty="0">
                  <a:effectLst/>
                </a:endParaRPr>
              </a:p>
            </p:txBody>
          </p:sp>
        </mc:Choice>
        <mc:Fallback xmlns="">
          <p:sp>
            <p:nvSpPr>
              <p:cNvPr id="3" name="Rectangle 2"/>
              <p:cNvSpPr>
                <a:spLocks noRot="1" noChangeAspect="1" noMove="1" noResize="1" noEditPoints="1" noAdjustHandles="1" noChangeArrowheads="1" noChangeShapeType="1" noTextEdit="1"/>
              </p:cNvSpPr>
              <p:nvPr/>
            </p:nvSpPr>
            <p:spPr>
              <a:xfrm>
                <a:off x="685800" y="1905000"/>
                <a:ext cx="7772400" cy="469442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3961572"/>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3400" y="914400"/>
                <a:ext cx="7772400" cy="1828899"/>
              </a:xfrm>
              <a:prstGeom prst="rect">
                <a:avLst/>
              </a:prstGeom>
            </p:spPr>
            <p:txBody>
              <a:bodyPr wrap="square">
                <a:spAutoFit/>
              </a:bodyPr>
              <a:lstStyle/>
              <a:p>
                <a:r>
                  <a:rPr lang="en-US" dirty="0" smtClean="0"/>
                  <a:t>c.	</a:t>
                </a:r>
                <a:r>
                  <a:rPr lang="en-US" sz="2800" dirty="0" smtClean="0"/>
                  <a:t>Show that if we draw from P a line perpendicular to (</a:t>
                </a:r>
                <a14:m>
                  <m:oMath xmlns:m="http://schemas.openxmlformats.org/officeDocument/2006/math" xmlns="">
                    <m:acc>
                      <m:accPr>
                        <m:chr m:val="̅"/>
                        <m:ctrlPr>
                          <a:rPr lang="en-US" sz="2800" i="1" dirty="0" smtClean="0">
                            <a:latin typeface="Cambria Math"/>
                          </a:rPr>
                        </m:ctrlPr>
                      </m:accPr>
                      <m:e>
                        <m:r>
                          <a:rPr lang="en-US" sz="2800" b="0" i="1" dirty="0" smtClean="0">
                            <a:latin typeface="Cambria Math"/>
                          </a:rPr>
                          <m:t>𝐴𝐵</m:t>
                        </m:r>
                        <m:r>
                          <a:rPr lang="en-US" sz="2800" b="0" i="1" dirty="0" smtClean="0">
                            <a:latin typeface="Cambria Math"/>
                          </a:rPr>
                          <m:t>)</m:t>
                        </m:r>
                      </m:e>
                    </m:acc>
                    <m:r>
                      <a:rPr lang="en-US" sz="2800" b="0" i="0" dirty="0" smtClean="0">
                        <a:latin typeface="Cambria Math"/>
                      </a:rPr>
                      <m:t>,</m:t>
                    </m:r>
                  </m:oMath>
                </a14:m>
                <a:r>
                  <a:rPr lang="en-US" sz="2800" dirty="0" smtClean="0"/>
                  <a:t> then that line divides the square with </a:t>
                </a:r>
                <a14:m>
                  <m:oMath xmlns:m="http://schemas.openxmlformats.org/officeDocument/2006/math" xmlns="">
                    <m:acc>
                      <m:accPr>
                        <m:chr m:val="̅"/>
                        <m:ctrlPr>
                          <a:rPr lang="en-US" sz="2800" i="1" smtClean="0">
                            <a:latin typeface="Cambria Math"/>
                          </a:rPr>
                        </m:ctrlPr>
                      </m:accPr>
                      <m:e>
                        <m:r>
                          <a:rPr lang="en-US" sz="2800" b="0" i="1" smtClean="0">
                            <a:latin typeface="Cambria Math"/>
                          </a:rPr>
                          <m:t>𝐴𝐵</m:t>
                        </m:r>
                      </m:e>
                    </m:acc>
                  </m:oMath>
                </a14:m>
                <a:r>
                  <a:rPr lang="en-US" sz="2800" dirty="0" smtClean="0"/>
                  <a:t> as one of its sides into two rectangles, one of area a² and one of area b².</a:t>
                </a:r>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533400" y="914400"/>
                <a:ext cx="7772400" cy="1828899"/>
              </a:xfrm>
              <a:prstGeom prst="rect">
                <a:avLst/>
              </a:prstGeom>
              <a:blipFill rotWithShape="1">
                <a:blip r:embed="rId2"/>
                <a:stretch>
                  <a:fillRect l="-1647" t="-3000" b="-8667"/>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34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3505200"/>
            <a:ext cx="837327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979836"/>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991600" cy="6781800"/>
          </a:xfrm>
          <a:prstGeom prst="rect">
            <a:avLst/>
          </a:prstGeom>
          <a:solidFill>
            <a:srgbClr val="92D050"/>
          </a:solidFill>
          <a:ln>
            <a:noFill/>
          </a:ln>
          <a:effectLst>
            <a:glow rad="1397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endParaRPr lang="en-US" sz="8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4" name="Rectangle 3"/>
          <p:cNvSpPr/>
          <p:nvPr/>
        </p:nvSpPr>
        <p:spPr>
          <a:xfrm>
            <a:off x="381000" y="838200"/>
            <a:ext cx="8575649" cy="5509200"/>
          </a:xfrm>
          <a:prstGeom prst="rect">
            <a:avLst/>
          </a:prstGeom>
          <a:noFill/>
        </p:spPr>
        <p:txBody>
          <a:bodyPr wrap="square" lIns="91440" tIns="45720" rIns="91440" bIns="45720">
            <a:spAutoFit/>
          </a:bodyPr>
          <a:lstStyle/>
          <a:p>
            <a:pPr algn="ctr"/>
            <a:r>
              <a:rPr lang="en-US" sz="8800" b="1" cap="none" spc="0" dirty="0" smtClean="0">
                <a:ln w="1905"/>
                <a:effectLst>
                  <a:innerShdw blurRad="69850" dist="43180" dir="5400000">
                    <a:srgbClr val="000000">
                      <a:alpha val="65000"/>
                    </a:srgbClr>
                  </a:innerShdw>
                </a:effectLst>
              </a:rPr>
              <a:t>Historical Perspectives </a:t>
            </a:r>
          </a:p>
          <a:p>
            <a:pPr algn="ctr"/>
            <a:r>
              <a:rPr lang="en-US" sz="8800" b="1" cap="none" spc="0" dirty="0" smtClean="0">
                <a:ln w="1905"/>
                <a:effectLst>
                  <a:innerShdw blurRad="69850" dist="43180" dir="5400000">
                    <a:srgbClr val="000000">
                      <a:alpha val="65000"/>
                    </a:srgbClr>
                  </a:innerShdw>
                </a:effectLst>
              </a:rPr>
              <a:t>and Famous Mathematicians</a:t>
            </a:r>
            <a:endParaRPr lang="en-US" sz="8800" b="1"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3510908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447800" cy="176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6705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1905000"/>
            <a:ext cx="2362200" cy="830997"/>
          </a:xfrm>
          <a:prstGeom prst="rect">
            <a:avLst/>
          </a:prstGeom>
          <a:noFill/>
        </p:spPr>
        <p:txBody>
          <a:bodyPr wrap="square" rtlCol="0">
            <a:spAutoFit/>
          </a:bodyPr>
          <a:lstStyle/>
          <a:p>
            <a:r>
              <a:rPr lang="en-US" sz="2400" b="1" i="1" dirty="0" smtClean="0"/>
              <a:t>Thales of Miletus</a:t>
            </a:r>
          </a:p>
          <a:p>
            <a:r>
              <a:rPr lang="en-US" sz="2400" b="1" i="1" dirty="0" smtClean="0"/>
              <a:t>(624 – 526 BC)</a:t>
            </a:r>
            <a:endParaRPr lang="en-US" sz="2400" b="1" i="1" dirty="0"/>
          </a:p>
        </p:txBody>
      </p:sp>
    </p:spTree>
    <p:extLst>
      <p:ext uri="{BB962C8B-B14F-4D97-AF65-F5344CB8AC3E}">
        <p14:creationId xmlns:p14="http://schemas.microsoft.com/office/powerpoint/2010/main" val="3912672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0045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0"/>
            <a:ext cx="8686800" cy="1323439"/>
          </a:xfrm>
          <a:prstGeom prst="rect">
            <a:avLst/>
          </a:prstGeom>
          <a:noFill/>
        </p:spPr>
        <p:txBody>
          <a:bodyPr wrap="square" rtlCol="0">
            <a:spAutoFit/>
          </a:bodyPr>
          <a:lstStyle/>
          <a:p>
            <a:pPr algn="ctr"/>
            <a:r>
              <a:rPr lang="en-US" sz="4000" b="1" dirty="0" smtClean="0"/>
              <a:t>Exploratory Challenge – CCSS Module</a:t>
            </a:r>
            <a:r>
              <a:rPr lang="en-US" sz="4000" b="1" i="1" dirty="0" smtClean="0"/>
              <a:t> 5, Lesson 1</a:t>
            </a:r>
            <a:endParaRPr lang="en-US" sz="4000" b="1" i="1" dirty="0"/>
          </a:p>
        </p:txBody>
      </p:sp>
    </p:spTree>
    <p:extLst>
      <p:ext uri="{BB962C8B-B14F-4D97-AF65-F5344CB8AC3E}">
        <p14:creationId xmlns:p14="http://schemas.microsoft.com/office/powerpoint/2010/main" val="111672136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6248400" cy="3539430"/>
          </a:xfrm>
          <a:prstGeom prst="rect">
            <a:avLst/>
          </a:prstGeom>
        </p:spPr>
        <p:txBody>
          <a:bodyPr wrap="square">
            <a:spAutoFit/>
          </a:bodyPr>
          <a:lstStyle/>
          <a:p>
            <a:r>
              <a:rPr lang="en-US" sz="3200" b="1" dirty="0" err="1"/>
              <a:t>Cavalieri's</a:t>
            </a:r>
            <a:r>
              <a:rPr lang="en-US" sz="3200" b="1" dirty="0"/>
              <a:t> Principle</a:t>
            </a:r>
          </a:p>
          <a:p>
            <a:r>
              <a:rPr lang="en-US" sz="3200" dirty="0"/>
              <a:t>If, in two solids of equal altitude, the sections made by planes parallel to and at the same distance from their respective bases are always equal, then the volumes of the two solids are equal </a:t>
            </a:r>
          </a:p>
        </p:txBody>
      </p:sp>
      <p:pic>
        <p:nvPicPr>
          <p:cNvPr id="24578" name="Picture 2" descr="http://upload.wikimedia.org/wikipedia/commons/thumb/4/49/Bonaventura_Cavalieri.jpeg/210px-Bonaventura_Cavalieri.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14800"/>
            <a:ext cx="1333500" cy="1619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5791200"/>
            <a:ext cx="8458200" cy="923330"/>
          </a:xfrm>
          <a:prstGeom prst="rect">
            <a:avLst/>
          </a:prstGeom>
        </p:spPr>
        <p:txBody>
          <a:bodyPr wrap="square">
            <a:spAutoFit/>
          </a:bodyPr>
          <a:lstStyle/>
          <a:p>
            <a:r>
              <a:rPr lang="en-US" dirty="0"/>
              <a:t>Bonaventura Francesco </a:t>
            </a:r>
            <a:r>
              <a:rPr lang="en-US" dirty="0" err="1"/>
              <a:t>Cavalieri</a:t>
            </a:r>
            <a:r>
              <a:rPr lang="en-US" dirty="0"/>
              <a:t> was an Italian mathematician. He is known for his work on the problems of optics and motion, </a:t>
            </a:r>
            <a:r>
              <a:rPr lang="en-US" dirty="0" smtClean="0"/>
              <a:t>Born: </a:t>
            </a:r>
            <a:r>
              <a:rPr lang="en-US" dirty="0"/>
              <a:t>1598, Milan, </a:t>
            </a:r>
            <a:r>
              <a:rPr lang="en-US" dirty="0" smtClean="0"/>
              <a:t>Italy</a:t>
            </a:r>
          </a:p>
          <a:p>
            <a:r>
              <a:rPr lang="en-US" dirty="0" smtClean="0"/>
              <a:t>Died</a:t>
            </a:r>
            <a:r>
              <a:rPr lang="en-US" dirty="0"/>
              <a:t>: November 30, 1647, Bologna, </a:t>
            </a:r>
            <a:r>
              <a:rPr lang="en-US" dirty="0" smtClean="0"/>
              <a:t>Italy     Education</a:t>
            </a:r>
            <a:r>
              <a:rPr lang="en-US" dirty="0"/>
              <a:t>: University of Pisa</a:t>
            </a: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382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64810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14400"/>
            <a:ext cx="9078254" cy="3385542"/>
          </a:xfrm>
          <a:prstGeom prst="rect">
            <a:avLst/>
          </a:prstGeom>
          <a:noFill/>
        </p:spPr>
        <p:txBody>
          <a:bodyPr wrap="none" lIns="91440" tIns="45720" rIns="91440" bIns="45720">
            <a:spAutoFit/>
          </a:bodyPr>
          <a:lstStyle/>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Common Core Module:</a:t>
            </a:r>
          </a:p>
          <a:p>
            <a:pPr algn="ctr"/>
            <a:endParaRPr lang="en-U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Class Discussion</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73590641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741060" cy="320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381000"/>
            <a:ext cx="8001000" cy="584775"/>
          </a:xfrm>
          <a:prstGeom prst="rect">
            <a:avLst/>
          </a:prstGeom>
          <a:noFill/>
        </p:spPr>
        <p:txBody>
          <a:bodyPr wrap="square" rtlCol="0">
            <a:spAutoFit/>
          </a:bodyPr>
          <a:lstStyle/>
          <a:p>
            <a:r>
              <a:rPr lang="en-US" sz="3200" b="1" u="sng" dirty="0" smtClean="0"/>
              <a:t>Geometry Module Two – Class Discussion</a:t>
            </a:r>
            <a:endParaRPr lang="en-US" sz="3200" b="1" u="sng"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495800"/>
            <a:ext cx="88868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772025"/>
            <a:ext cx="33528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39534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105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02017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9356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228600" y="990600"/>
            <a:ext cx="8763000" cy="4339650"/>
          </a:xfrm>
          <a:prstGeom prst="rect">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angle"/>
          </a:sp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Euclidean Geometry</a:t>
            </a:r>
            <a:endParaRPr lang="en-US" sz="13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5109081"/>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97" y="457200"/>
            <a:ext cx="895739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747772"/>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8336117"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82454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472885"/>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52401"/>
            <a:ext cx="893778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28124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599"/>
            <a:ext cx="6781800" cy="40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91809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 y="2209800"/>
            <a:ext cx="9040559"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279819"/>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2" name="Rectangle 1"/>
          <p:cNvSpPr/>
          <p:nvPr/>
        </p:nvSpPr>
        <p:spPr>
          <a:xfrm>
            <a:off x="84340" y="1447800"/>
            <a:ext cx="9101787" cy="264687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a:spAutoFit/>
          </a:bodyPr>
          <a:lstStyle/>
          <a:p>
            <a:pPr algn="ctr"/>
            <a:r>
              <a:rPr lang="en-US" sz="1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Resources</a:t>
            </a:r>
            <a:endParaRPr lang="en-US" sz="1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520512971"/>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6629400"/>
          </a:xfrm>
          <a:prstGeom prst="rect">
            <a:avLst/>
          </a:prstGeom>
        </p:spPr>
        <p:txBody>
          <a:bodyPr wrap="square">
            <a:spAutoFit/>
          </a:bodyPr>
          <a:lstStyle/>
          <a:p>
            <a:pPr lvl="0" algn="ctr">
              <a:lnSpc>
                <a:spcPct val="115000"/>
              </a:lnSpc>
            </a:pPr>
            <a:r>
              <a:rPr lang="en-US" sz="2800" b="1" dirty="0">
                <a:solidFill>
                  <a:prstClr val="black"/>
                </a:solidFill>
                <a:ea typeface="Calibri"/>
                <a:cs typeface="Times New Roman"/>
              </a:rPr>
              <a:t>Common Core Geometry Resources</a:t>
            </a:r>
          </a:p>
          <a:p>
            <a:pPr>
              <a:lnSpc>
                <a:spcPct val="115000"/>
              </a:lnSpc>
            </a:pPr>
            <a:r>
              <a:rPr lang="en-US" sz="2000" dirty="0" smtClean="0">
                <a:ea typeface="Calibri"/>
                <a:cs typeface="Times New Roman"/>
              </a:rPr>
              <a:t>Common </a:t>
            </a:r>
            <a:r>
              <a:rPr lang="en-US" sz="2000" dirty="0">
                <a:ea typeface="Calibri"/>
                <a:cs typeface="Times New Roman"/>
              </a:rPr>
              <a:t>Core Geometry Sample Exam Items Questions</a:t>
            </a:r>
          </a:p>
          <a:p>
            <a:pPr>
              <a:lnSpc>
                <a:spcPct val="115000"/>
              </a:lnSpc>
            </a:pPr>
            <a:r>
              <a:rPr lang="en-US" sz="2000" u="sng" dirty="0">
                <a:solidFill>
                  <a:srgbClr val="0000FF"/>
                </a:solidFill>
                <a:ea typeface="Calibri"/>
                <a:cs typeface="Times New Roman"/>
                <a:hlinkClick r:id="rId2"/>
              </a:rPr>
              <a:t>https://www.engageny.org/resource/regents-exams-mathematics-geometry-sample-items</a:t>
            </a:r>
            <a:r>
              <a:rPr lang="en-US" sz="2000" dirty="0">
                <a:ea typeface="Calibri"/>
                <a:cs typeface="Times New Roman"/>
              </a:rPr>
              <a:t> </a:t>
            </a:r>
          </a:p>
          <a:p>
            <a:pPr>
              <a:lnSpc>
                <a:spcPct val="115000"/>
              </a:lnSpc>
            </a:pPr>
            <a:r>
              <a:rPr lang="en-US" sz="2000" dirty="0">
                <a:ea typeface="Calibri"/>
                <a:cs typeface="Times New Roman"/>
              </a:rPr>
              <a:t> </a:t>
            </a:r>
            <a:endParaRPr lang="en-US" sz="2000" dirty="0" smtClean="0">
              <a:ea typeface="Calibri"/>
              <a:cs typeface="Times New Roman"/>
            </a:endParaRPr>
          </a:p>
          <a:p>
            <a:pPr>
              <a:lnSpc>
                <a:spcPct val="115000"/>
              </a:lnSpc>
            </a:pPr>
            <a:r>
              <a:rPr lang="en-US" sz="2000" dirty="0" smtClean="0">
                <a:ea typeface="Calibri"/>
                <a:cs typeface="Times New Roman"/>
              </a:rPr>
              <a:t>Basic </a:t>
            </a:r>
            <a:r>
              <a:rPr lang="en-US" sz="2000" dirty="0">
                <a:ea typeface="Calibri"/>
                <a:cs typeface="Times New Roman"/>
              </a:rPr>
              <a:t>Geometric Constructions</a:t>
            </a:r>
          </a:p>
          <a:p>
            <a:pPr>
              <a:lnSpc>
                <a:spcPct val="115000"/>
              </a:lnSpc>
            </a:pPr>
            <a:r>
              <a:rPr lang="en-US" sz="2000" u="sng" dirty="0">
                <a:solidFill>
                  <a:srgbClr val="0000FF"/>
                </a:solidFill>
                <a:ea typeface="Calibri"/>
                <a:cs typeface="Times New Roman"/>
                <a:hlinkClick r:id="rId3"/>
              </a:rPr>
              <a:t>https://www.youtube.com/watch?v=UZjevRGLjTM</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January, 2014 Geometry Regents (Video Tutorial)</a:t>
            </a:r>
          </a:p>
          <a:p>
            <a:pPr>
              <a:lnSpc>
                <a:spcPct val="115000"/>
              </a:lnSpc>
            </a:pPr>
            <a:r>
              <a:rPr lang="en-US" sz="2000" u="sng" dirty="0">
                <a:solidFill>
                  <a:srgbClr val="0000FF"/>
                </a:solidFill>
                <a:ea typeface="Calibri"/>
                <a:cs typeface="Times New Roman"/>
                <a:hlinkClick r:id="rId4"/>
              </a:rPr>
              <a:t>https://www.youtube.com/watch?v=24rzEMBH9d0</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Geometry Regents, June, 2014</a:t>
            </a:r>
          </a:p>
          <a:p>
            <a:pPr>
              <a:lnSpc>
                <a:spcPct val="115000"/>
              </a:lnSpc>
            </a:pPr>
            <a:r>
              <a:rPr lang="en-US" sz="2000" u="sng" dirty="0">
                <a:solidFill>
                  <a:srgbClr val="0000FF"/>
                </a:solidFill>
                <a:ea typeface="Calibri"/>
                <a:cs typeface="Times New Roman"/>
                <a:hlinkClick r:id="rId5"/>
              </a:rPr>
              <a:t>http://www.nysedregents.org/geometry/614/geom62014-exam.pdf</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PARCC</a:t>
            </a:r>
          </a:p>
          <a:p>
            <a:pPr>
              <a:lnSpc>
                <a:spcPct val="115000"/>
              </a:lnSpc>
            </a:pPr>
            <a:r>
              <a:rPr lang="en-US" sz="2000" dirty="0">
                <a:ea typeface="Calibri"/>
                <a:cs typeface="Times New Roman"/>
              </a:rPr>
              <a:t>Discussion of Mathematical Practices in Relation to Course Content (Geometry)</a:t>
            </a:r>
          </a:p>
          <a:p>
            <a:pPr>
              <a:lnSpc>
                <a:spcPct val="115000"/>
              </a:lnSpc>
            </a:pPr>
            <a:r>
              <a:rPr lang="en-US" sz="2000" u="sng" dirty="0">
                <a:solidFill>
                  <a:srgbClr val="0000FF"/>
                </a:solidFill>
                <a:ea typeface="Calibri"/>
                <a:cs typeface="Times New Roman"/>
                <a:hlinkClick r:id="rId6"/>
              </a:rPr>
              <a:t>http://parcconline.org/mcf/mathematics/discussion-mathematical-practices-relation-course-content-0</a:t>
            </a:r>
            <a:r>
              <a:rPr lang="en-US" sz="2000" dirty="0">
                <a:ea typeface="Calibri"/>
                <a:cs typeface="Times New Roman"/>
              </a:rPr>
              <a:t> </a:t>
            </a:r>
          </a:p>
        </p:txBody>
      </p:sp>
    </p:spTree>
    <p:extLst>
      <p:ext uri="{BB962C8B-B14F-4D97-AF65-F5344CB8AC3E}">
        <p14:creationId xmlns:p14="http://schemas.microsoft.com/office/powerpoint/2010/main" val="3935334510"/>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6923434"/>
          </a:xfrm>
          <a:prstGeom prst="rect">
            <a:avLst/>
          </a:prstGeom>
        </p:spPr>
        <p:txBody>
          <a:bodyPr wrap="square">
            <a:spAutoFit/>
          </a:bodyPr>
          <a:lstStyle/>
          <a:p>
            <a:pPr algn="ctr">
              <a:lnSpc>
                <a:spcPct val="115000"/>
              </a:lnSpc>
            </a:pPr>
            <a:r>
              <a:rPr lang="en-US" sz="2800" b="1" dirty="0" smtClean="0">
                <a:ea typeface="Calibri"/>
                <a:cs typeface="Times New Roman"/>
              </a:rPr>
              <a:t>Common Core Geometry Resources</a:t>
            </a:r>
          </a:p>
          <a:p>
            <a:pPr>
              <a:lnSpc>
                <a:spcPct val="115000"/>
              </a:lnSpc>
            </a:pPr>
            <a:r>
              <a:rPr lang="en-US" sz="2000" dirty="0" smtClean="0">
                <a:ea typeface="Calibri"/>
                <a:cs typeface="Times New Roman"/>
              </a:rPr>
              <a:t>New </a:t>
            </a:r>
            <a:r>
              <a:rPr lang="en-US" sz="2000" dirty="0">
                <a:ea typeface="Calibri"/>
                <a:cs typeface="Times New Roman"/>
              </a:rPr>
              <a:t>York State Common Core Geometry Standards Clarifications</a:t>
            </a:r>
          </a:p>
          <a:p>
            <a:pPr>
              <a:lnSpc>
                <a:spcPct val="115000"/>
              </a:lnSpc>
            </a:pPr>
            <a:r>
              <a:rPr lang="en-US" sz="2000" u="sng" dirty="0">
                <a:solidFill>
                  <a:srgbClr val="0000FF"/>
                </a:solidFill>
                <a:ea typeface="Calibri"/>
                <a:cs typeface="Times New Roman"/>
                <a:hlinkClick r:id="rId2"/>
              </a:rPr>
              <a:t>https://www.engageny.org/resource/regents-exams-mathematics-geometry-standards-clarifications</a:t>
            </a:r>
            <a:endParaRPr lang="en-US" sz="2000" dirty="0">
              <a:ea typeface="Calibri"/>
              <a:cs typeface="Times New Roman"/>
            </a:endParaRPr>
          </a:p>
          <a:p>
            <a:pPr>
              <a:lnSpc>
                <a:spcPct val="115000"/>
              </a:lnSpc>
            </a:pPr>
            <a:r>
              <a:rPr lang="en-US" sz="2000" dirty="0">
                <a:ea typeface="Calibri"/>
                <a:cs typeface="Times New Roman"/>
              </a:rPr>
              <a:t> </a:t>
            </a:r>
          </a:p>
          <a:p>
            <a:pPr>
              <a:lnSpc>
                <a:spcPct val="115000"/>
              </a:lnSpc>
            </a:pPr>
            <a:r>
              <a:rPr lang="en-US" sz="2000" dirty="0">
                <a:ea typeface="Calibri"/>
                <a:cs typeface="Times New Roman"/>
              </a:rPr>
              <a:t>Video 2014 Geometry Regents </a:t>
            </a:r>
          </a:p>
          <a:p>
            <a:pPr>
              <a:lnSpc>
                <a:spcPct val="115000"/>
              </a:lnSpc>
            </a:pPr>
            <a:r>
              <a:rPr lang="en-US" sz="2000" u="sng" dirty="0">
                <a:solidFill>
                  <a:srgbClr val="0000FF"/>
                </a:solidFill>
                <a:ea typeface="Calibri"/>
                <a:cs typeface="Times New Roman"/>
                <a:hlinkClick r:id="rId2"/>
              </a:rPr>
              <a:t>https://www.engageny.org/resource/regents-exams-mathematics-geometry-standards-clarifications</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Website summarizing the Geometry Common Core</a:t>
            </a:r>
          </a:p>
          <a:p>
            <a:pPr>
              <a:lnSpc>
                <a:spcPct val="115000"/>
              </a:lnSpc>
            </a:pPr>
            <a:r>
              <a:rPr lang="en-US" sz="2000" u="sng" dirty="0">
                <a:solidFill>
                  <a:srgbClr val="0000FF"/>
                </a:solidFill>
                <a:ea typeface="Calibri"/>
                <a:cs typeface="Times New Roman"/>
                <a:hlinkClick r:id="rId3"/>
              </a:rPr>
              <a:t>http://www.corestandards.org/Math/Content/HSG/introduction/</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Great Teacher Website on Geometry Common Core</a:t>
            </a:r>
          </a:p>
          <a:p>
            <a:pPr>
              <a:lnSpc>
                <a:spcPct val="115000"/>
              </a:lnSpc>
            </a:pPr>
            <a:r>
              <a:rPr lang="en-US" sz="2000" u="sng" dirty="0">
                <a:solidFill>
                  <a:srgbClr val="0000FF"/>
                </a:solidFill>
                <a:ea typeface="Calibri"/>
                <a:cs typeface="Times New Roman"/>
                <a:hlinkClick r:id="rId4"/>
              </a:rPr>
              <a:t>http://geometrycommoncore.com/</a:t>
            </a:r>
            <a:r>
              <a:rPr lang="en-US" sz="2000" dirty="0">
                <a:ea typeface="Calibri"/>
                <a:cs typeface="Times New Roman"/>
              </a:rPr>
              <a:t>   </a:t>
            </a:r>
          </a:p>
          <a:p>
            <a:pPr>
              <a:lnSpc>
                <a:spcPct val="115000"/>
              </a:lnSpc>
            </a:pPr>
            <a:r>
              <a:rPr lang="en-US" sz="2000" dirty="0">
                <a:ea typeface="Calibri"/>
                <a:cs typeface="Times New Roman"/>
              </a:rPr>
              <a:t> </a:t>
            </a:r>
          </a:p>
          <a:p>
            <a:pPr>
              <a:lnSpc>
                <a:spcPct val="115000"/>
              </a:lnSpc>
            </a:pPr>
            <a:r>
              <a:rPr lang="en-US" sz="2000" dirty="0">
                <a:ea typeface="Calibri"/>
                <a:cs typeface="Times New Roman"/>
              </a:rPr>
              <a:t>Common Core Geometry </a:t>
            </a:r>
            <a:r>
              <a:rPr lang="en-US" sz="2000" dirty="0" smtClean="0">
                <a:ea typeface="Calibri"/>
                <a:cs typeface="Times New Roman"/>
              </a:rPr>
              <a:t>Resources By Grade</a:t>
            </a:r>
            <a:endParaRPr lang="en-US" sz="2000" dirty="0">
              <a:ea typeface="Calibri"/>
              <a:cs typeface="Times New Roman"/>
            </a:endParaRPr>
          </a:p>
          <a:p>
            <a:pPr>
              <a:lnSpc>
                <a:spcPct val="115000"/>
              </a:lnSpc>
            </a:pPr>
            <a:r>
              <a:rPr lang="en-US" sz="2000" u="sng" dirty="0">
                <a:solidFill>
                  <a:srgbClr val="0000FF"/>
                </a:solidFill>
                <a:ea typeface="Calibri"/>
                <a:cs typeface="Times New Roman"/>
                <a:hlinkClick r:id="rId5"/>
              </a:rPr>
              <a:t>http://www.insidemathematics.org/common-core-resources/mathematical-content-standards/standards-by-grade/high-school-geometry</a:t>
            </a:r>
            <a:r>
              <a:rPr lang="en-US" sz="2000" dirty="0">
                <a:ea typeface="Calibri"/>
                <a:cs typeface="Times New Roman"/>
              </a:rPr>
              <a:t>  </a:t>
            </a:r>
            <a:endParaRPr lang="en-US" dirty="0">
              <a:ea typeface="Calibri"/>
              <a:cs typeface="Times New Roman"/>
            </a:endParaRPr>
          </a:p>
          <a:p>
            <a:pPr>
              <a:lnSpc>
                <a:spcPct val="115000"/>
              </a:lnSpc>
            </a:pPr>
            <a:r>
              <a:rPr lang="en-US" dirty="0">
                <a:ea typeface="Calibri"/>
                <a:cs typeface="Times New Roman"/>
              </a:rPr>
              <a:t> </a:t>
            </a:r>
          </a:p>
        </p:txBody>
      </p:sp>
    </p:spTree>
    <p:extLst>
      <p:ext uri="{BB962C8B-B14F-4D97-AF65-F5344CB8AC3E}">
        <p14:creationId xmlns:p14="http://schemas.microsoft.com/office/powerpoint/2010/main" val="46884109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080500" cy="6038576"/>
          </a:xfrm>
          <a:prstGeom prst="rect">
            <a:avLst/>
          </a:prstGeom>
        </p:spPr>
        <p:txBody>
          <a:bodyPr wrap="square">
            <a:spAutoFit/>
          </a:bodyPr>
          <a:lstStyle/>
          <a:p>
            <a:pPr algn="ctr">
              <a:lnSpc>
                <a:spcPct val="115000"/>
              </a:lnSpc>
            </a:pPr>
            <a:r>
              <a:rPr lang="en-US" sz="2800" b="1" dirty="0">
                <a:solidFill>
                  <a:prstClr val="black"/>
                </a:solidFill>
                <a:ea typeface="Calibri"/>
                <a:cs typeface="Times New Roman"/>
              </a:rPr>
              <a:t>Common Core Geometry Resources</a:t>
            </a:r>
          </a:p>
          <a:p>
            <a:pPr>
              <a:lnSpc>
                <a:spcPct val="115000"/>
              </a:lnSpc>
            </a:pPr>
            <a:r>
              <a:rPr lang="en-US" dirty="0" err="1" smtClean="0">
                <a:solidFill>
                  <a:prstClr val="black"/>
                </a:solidFill>
                <a:ea typeface="Calibri"/>
                <a:cs typeface="Times New Roman"/>
              </a:rPr>
              <a:t>Shmoop</a:t>
            </a:r>
            <a:r>
              <a:rPr lang="en-US" dirty="0" smtClean="0">
                <a:solidFill>
                  <a:prstClr val="black"/>
                </a:solidFill>
                <a:ea typeface="Calibri"/>
                <a:cs typeface="Times New Roman"/>
              </a:rPr>
              <a:t> </a:t>
            </a:r>
            <a:r>
              <a:rPr lang="en-US" dirty="0">
                <a:solidFill>
                  <a:prstClr val="black"/>
                </a:solidFill>
                <a:ea typeface="Calibri"/>
                <a:cs typeface="Times New Roman"/>
              </a:rPr>
              <a:t>– CCSS Resource for Students</a:t>
            </a:r>
          </a:p>
          <a:p>
            <a:pPr>
              <a:lnSpc>
                <a:spcPct val="115000"/>
              </a:lnSpc>
            </a:pPr>
            <a:r>
              <a:rPr lang="en-US" u="sng" dirty="0">
                <a:solidFill>
                  <a:srgbClr val="0000FF"/>
                </a:solidFill>
                <a:ea typeface="Calibri"/>
                <a:cs typeface="Times New Roman"/>
                <a:hlinkClick r:id="rId2"/>
              </a:rPr>
              <a:t>http://www.shmoop.com/common-core-standards/ccss-hs-g-gmd-1.html</a:t>
            </a:r>
            <a:r>
              <a:rPr lang="en-US" dirty="0">
                <a:solidFill>
                  <a:prstClr val="black"/>
                </a:solidFill>
                <a:ea typeface="Calibri"/>
                <a:cs typeface="Times New Roman"/>
              </a:rPr>
              <a:t> </a:t>
            </a:r>
          </a:p>
          <a:p>
            <a:pPr>
              <a:lnSpc>
                <a:spcPct val="115000"/>
              </a:lnSpc>
            </a:pPr>
            <a:r>
              <a:rPr lang="en-US" dirty="0">
                <a:solidFill>
                  <a:prstClr val="black"/>
                </a:solidFill>
                <a:ea typeface="Calibri"/>
                <a:cs typeface="Times New Roman"/>
              </a:rPr>
              <a:t> </a:t>
            </a:r>
          </a:p>
          <a:p>
            <a:pPr>
              <a:lnSpc>
                <a:spcPct val="115000"/>
              </a:lnSpc>
            </a:pPr>
            <a:r>
              <a:rPr lang="en-US" dirty="0">
                <a:solidFill>
                  <a:prstClr val="black"/>
                </a:solidFill>
                <a:ea typeface="Calibri"/>
                <a:cs typeface="Times New Roman"/>
              </a:rPr>
              <a:t>Virtual Nerd – Helpful Video Tutorials for Students</a:t>
            </a:r>
          </a:p>
          <a:p>
            <a:pPr>
              <a:lnSpc>
                <a:spcPct val="115000"/>
              </a:lnSpc>
            </a:pPr>
            <a:r>
              <a:rPr lang="en-US" u="sng" dirty="0">
                <a:solidFill>
                  <a:srgbClr val="0000FF"/>
                </a:solidFill>
                <a:ea typeface="Calibri"/>
                <a:cs typeface="Times New Roman"/>
                <a:hlinkClick r:id="rId3"/>
              </a:rPr>
              <a:t>http://www.virtualnerd.com/common-core/hsf-geometry/HSG-GMD-measurement-dimension/</a:t>
            </a:r>
            <a:r>
              <a:rPr lang="en-US" dirty="0">
                <a:solidFill>
                  <a:prstClr val="black"/>
                </a:solidFill>
                <a:ea typeface="Calibri"/>
                <a:cs typeface="Times New Roman"/>
              </a:rPr>
              <a:t> </a:t>
            </a:r>
            <a:endParaRPr lang="en-US" dirty="0" smtClean="0">
              <a:solidFill>
                <a:prstClr val="black"/>
              </a:solidFill>
              <a:ea typeface="Calibri"/>
              <a:cs typeface="Times New Roman"/>
            </a:endParaRPr>
          </a:p>
          <a:p>
            <a:pPr>
              <a:lnSpc>
                <a:spcPct val="115000"/>
              </a:lnSpc>
            </a:pPr>
            <a:endParaRPr lang="en-US" dirty="0">
              <a:solidFill>
                <a:prstClr val="black"/>
              </a:solidFill>
              <a:ea typeface="Calibri"/>
              <a:cs typeface="Times New Roman"/>
            </a:endParaRPr>
          </a:p>
          <a:p>
            <a:pPr>
              <a:lnSpc>
                <a:spcPct val="115000"/>
              </a:lnSpc>
            </a:pPr>
            <a:r>
              <a:rPr lang="en-US" dirty="0">
                <a:solidFill>
                  <a:prstClr val="black"/>
                </a:solidFill>
                <a:ea typeface="Calibri"/>
                <a:cs typeface="Times New Roman"/>
              </a:rPr>
              <a:t>Prepare your students with our new Common Core math skills (8</a:t>
            </a:r>
            <a:r>
              <a:rPr lang="en-US" baseline="30000" dirty="0">
                <a:solidFill>
                  <a:prstClr val="black"/>
                </a:solidFill>
                <a:ea typeface="Calibri"/>
                <a:cs typeface="Times New Roman"/>
              </a:rPr>
              <a:t>th</a:t>
            </a:r>
            <a:r>
              <a:rPr lang="en-US" dirty="0">
                <a:solidFill>
                  <a:prstClr val="black"/>
                </a:solidFill>
                <a:ea typeface="Calibri"/>
                <a:cs typeface="Times New Roman"/>
              </a:rPr>
              <a:t> Grade Geometry)</a:t>
            </a:r>
          </a:p>
          <a:p>
            <a:pPr>
              <a:lnSpc>
                <a:spcPct val="115000"/>
              </a:lnSpc>
            </a:pPr>
            <a:r>
              <a:rPr lang="en-US" u="sng" dirty="0">
                <a:solidFill>
                  <a:srgbClr val="0000FF"/>
                </a:solidFill>
                <a:ea typeface="Calibri"/>
                <a:cs typeface="Times New Roman"/>
                <a:hlinkClick r:id="rId4"/>
              </a:rPr>
              <a:t>https://www.khanacademy.org/commoncore/grade-8-G</a:t>
            </a:r>
            <a:r>
              <a:rPr lang="en-US" dirty="0">
                <a:solidFill>
                  <a:prstClr val="black"/>
                </a:solidFill>
                <a:ea typeface="Calibri"/>
                <a:cs typeface="Times New Roman"/>
              </a:rPr>
              <a:t> </a:t>
            </a:r>
            <a:endParaRPr lang="en-US" dirty="0" smtClean="0">
              <a:solidFill>
                <a:prstClr val="black"/>
              </a:solidFill>
              <a:ea typeface="Calibri"/>
              <a:cs typeface="Times New Roman"/>
            </a:endParaRPr>
          </a:p>
          <a:p>
            <a:pPr>
              <a:lnSpc>
                <a:spcPct val="115000"/>
              </a:lnSpc>
            </a:pPr>
            <a:endParaRPr lang="en-US" dirty="0">
              <a:solidFill>
                <a:prstClr val="black"/>
              </a:solidFill>
              <a:ea typeface="Calibri"/>
              <a:cs typeface="Times New Roman"/>
            </a:endParaRPr>
          </a:p>
          <a:p>
            <a:pPr>
              <a:lnSpc>
                <a:spcPct val="115000"/>
              </a:lnSpc>
            </a:pPr>
            <a:r>
              <a:rPr lang="en-US" dirty="0">
                <a:solidFill>
                  <a:prstClr val="black"/>
                </a:solidFill>
                <a:ea typeface="Calibri"/>
                <a:cs typeface="Times New Roman"/>
              </a:rPr>
              <a:t>8th grade resources to guide and support mathematics teaching and learning</a:t>
            </a:r>
            <a:endParaRPr lang="en-US" dirty="0" smtClean="0">
              <a:solidFill>
                <a:prstClr val="black"/>
              </a:solidFill>
              <a:ea typeface="Calibri"/>
              <a:cs typeface="Times New Roman"/>
            </a:endParaRPr>
          </a:p>
          <a:p>
            <a:pPr>
              <a:lnSpc>
                <a:spcPct val="115000"/>
              </a:lnSpc>
            </a:pPr>
            <a:r>
              <a:rPr lang="en-US" dirty="0">
                <a:solidFill>
                  <a:prstClr val="black"/>
                </a:solidFill>
                <a:ea typeface="Calibri"/>
                <a:cs typeface="Times New Roman"/>
                <a:hlinkClick r:id="rId5"/>
              </a:rPr>
              <a:t>http://</a:t>
            </a:r>
            <a:r>
              <a:rPr lang="en-US" dirty="0" smtClean="0">
                <a:solidFill>
                  <a:prstClr val="black"/>
                </a:solidFill>
                <a:ea typeface="Calibri"/>
                <a:cs typeface="Times New Roman"/>
                <a:hlinkClick r:id="rId5"/>
              </a:rPr>
              <a:t>www.insidemathematics.org/common-core-resources/mathematical-content-standards/standards-by-grade/8th-grade</a:t>
            </a:r>
            <a:r>
              <a:rPr lang="en-US" dirty="0" smtClean="0">
                <a:solidFill>
                  <a:prstClr val="black"/>
                </a:solidFill>
                <a:ea typeface="Calibri"/>
                <a:cs typeface="Times New Roman"/>
              </a:rPr>
              <a:t> </a:t>
            </a:r>
          </a:p>
          <a:p>
            <a:pPr>
              <a:lnSpc>
                <a:spcPct val="115000"/>
              </a:lnSpc>
            </a:pPr>
            <a:endParaRPr lang="en-US" dirty="0" smtClean="0">
              <a:solidFill>
                <a:prstClr val="black"/>
              </a:solidFill>
              <a:ea typeface="Calibri"/>
              <a:cs typeface="Times New Roman"/>
            </a:endParaRPr>
          </a:p>
          <a:p>
            <a:pPr>
              <a:lnSpc>
                <a:spcPct val="115000"/>
              </a:lnSpc>
            </a:pPr>
            <a:r>
              <a:rPr lang="en-US" dirty="0">
                <a:solidFill>
                  <a:prstClr val="black"/>
                </a:solidFill>
                <a:ea typeface="Calibri"/>
                <a:cs typeface="Times New Roman"/>
              </a:rPr>
              <a:t>Delaware’s Common Core State Standards for Grade 8 Mathematics Assessment Examples</a:t>
            </a:r>
          </a:p>
          <a:p>
            <a:pPr>
              <a:lnSpc>
                <a:spcPct val="115000"/>
              </a:lnSpc>
            </a:pPr>
            <a:r>
              <a:rPr lang="en-US" dirty="0">
                <a:solidFill>
                  <a:prstClr val="black"/>
                </a:solidFill>
                <a:ea typeface="Calibri"/>
                <a:cs typeface="Times New Roman"/>
                <a:hlinkClick r:id="rId6"/>
              </a:rPr>
              <a:t>http://</a:t>
            </a:r>
            <a:r>
              <a:rPr lang="en-US" dirty="0" smtClean="0">
                <a:solidFill>
                  <a:prstClr val="black"/>
                </a:solidFill>
                <a:ea typeface="Calibri"/>
                <a:cs typeface="Times New Roman"/>
                <a:hlinkClick r:id="rId6"/>
              </a:rPr>
              <a:t>www.doe.k12.de.us/aab/Mathematics/Mathematics_docs_folder/DE_CCSS_Grade8.pdf</a:t>
            </a:r>
            <a:r>
              <a:rPr lang="en-US" dirty="0" smtClean="0">
                <a:solidFill>
                  <a:prstClr val="black"/>
                </a:solidFill>
                <a:ea typeface="Calibri"/>
                <a:cs typeface="Times New Roman"/>
              </a:rPr>
              <a:t> </a:t>
            </a:r>
          </a:p>
          <a:p>
            <a:pPr>
              <a:lnSpc>
                <a:spcPct val="115000"/>
              </a:lnSpc>
            </a:pPr>
            <a:endParaRPr lang="en-US" dirty="0">
              <a:solidFill>
                <a:prstClr val="black"/>
              </a:solidFill>
              <a:ea typeface="Calibri"/>
              <a:cs typeface="Times New Roman"/>
            </a:endParaRPr>
          </a:p>
          <a:p>
            <a:pPr>
              <a:lnSpc>
                <a:spcPct val="115000"/>
              </a:lnSpc>
            </a:pP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8770395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6515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1143000"/>
            <a:ext cx="8382000" cy="3693319"/>
          </a:xfrm>
          <a:prstGeom prst="rect">
            <a:avLst/>
          </a:prstGeom>
        </p:spPr>
        <p:txBody>
          <a:bodyPr wrap="square">
            <a:spAutoFit/>
          </a:bodyPr>
          <a:lstStyle/>
          <a:p>
            <a:r>
              <a:rPr lang="en-US" dirty="0">
                <a:solidFill>
                  <a:prstClr val="black"/>
                </a:solidFill>
              </a:rPr>
              <a:t>A TRANSFORMATIONS-BASED APPROACH TO LEARNING</a:t>
            </a:r>
          </a:p>
          <a:p>
            <a:r>
              <a:rPr lang="en-US" dirty="0">
                <a:solidFill>
                  <a:prstClr val="black"/>
                </a:solidFill>
              </a:rPr>
              <a:t>AND TEACHING </a:t>
            </a:r>
            <a:r>
              <a:rPr lang="en-US" dirty="0" smtClean="0">
                <a:solidFill>
                  <a:prstClr val="black"/>
                </a:solidFill>
              </a:rPr>
              <a:t>SIMILARITY</a:t>
            </a:r>
          </a:p>
          <a:p>
            <a:r>
              <a:rPr lang="en-US" dirty="0" smtClean="0">
                <a:solidFill>
                  <a:prstClr val="black"/>
                </a:solidFill>
              </a:rPr>
              <a:t>12th </a:t>
            </a:r>
            <a:r>
              <a:rPr lang="en-US" dirty="0">
                <a:solidFill>
                  <a:prstClr val="black"/>
                </a:solidFill>
              </a:rPr>
              <a:t>International Congress on Mathematical Education</a:t>
            </a:r>
            <a:endParaRPr lang="en-US" dirty="0" smtClean="0">
              <a:solidFill>
                <a:prstClr val="black"/>
              </a:solidFill>
            </a:endParaRPr>
          </a:p>
          <a:p>
            <a:endParaRPr lang="en-US" dirty="0" smtClean="0">
              <a:solidFill>
                <a:prstClr val="black"/>
              </a:solidFill>
              <a:hlinkClick r:id=""/>
            </a:endParaRPr>
          </a:p>
          <a:p>
            <a:r>
              <a:rPr lang="en-US" dirty="0" smtClean="0">
                <a:solidFill>
                  <a:prstClr val="black"/>
                </a:solidFill>
                <a:hlinkClick r:id=""/>
              </a:rPr>
              <a:t>http</a:t>
            </a:r>
            <a:r>
              <a:rPr lang="en-US" dirty="0">
                <a:solidFill>
                  <a:prstClr val="black"/>
                </a:solidFill>
                <a:hlinkClick r:id="rId3"/>
              </a:rPr>
              <a:t>://</a:t>
            </a:r>
            <a:r>
              <a:rPr lang="en-US" dirty="0" smtClean="0">
                <a:solidFill>
                  <a:prstClr val="black"/>
                </a:solidFill>
                <a:hlinkClick r:id="rId3"/>
              </a:rPr>
              <a:t>www.icme12.org/upload/UpFile2/TSG/1823.pdf</a:t>
            </a:r>
            <a:r>
              <a:rPr lang="en-US" dirty="0" smtClean="0">
                <a:solidFill>
                  <a:prstClr val="black"/>
                </a:solidFill>
              </a:rPr>
              <a:t> </a:t>
            </a:r>
          </a:p>
          <a:p>
            <a:endParaRPr lang="en-US" dirty="0">
              <a:solidFill>
                <a:prstClr val="black"/>
              </a:solidFill>
            </a:endParaRPr>
          </a:p>
          <a:p>
            <a:r>
              <a:rPr lang="en-US" dirty="0">
                <a:solidFill>
                  <a:prstClr val="black"/>
                </a:solidFill>
              </a:rPr>
              <a:t>(Clements, 2003; </a:t>
            </a:r>
            <a:r>
              <a:rPr lang="en-US" dirty="0" err="1">
                <a:solidFill>
                  <a:prstClr val="black"/>
                </a:solidFill>
              </a:rPr>
              <a:t>Usiskin</a:t>
            </a:r>
            <a:r>
              <a:rPr lang="en-US" dirty="0">
                <a:solidFill>
                  <a:prstClr val="black"/>
                </a:solidFill>
              </a:rPr>
              <a:t>, 1972). </a:t>
            </a:r>
            <a:r>
              <a:rPr lang="en-US" i="1" dirty="0" smtClean="0">
                <a:solidFill>
                  <a:prstClr val="black"/>
                </a:solidFill>
              </a:rPr>
              <a:t>Geometry</a:t>
            </a:r>
            <a:r>
              <a:rPr lang="en-US" i="1" dirty="0">
                <a:solidFill>
                  <a:prstClr val="black"/>
                </a:solidFill>
              </a:rPr>
              <a:t>: A Transformational Approach, </a:t>
            </a:r>
            <a:r>
              <a:rPr lang="en-US" dirty="0" err="1">
                <a:solidFill>
                  <a:prstClr val="black"/>
                </a:solidFill>
              </a:rPr>
              <a:t>Coxford</a:t>
            </a:r>
            <a:r>
              <a:rPr lang="en-US" dirty="0">
                <a:solidFill>
                  <a:prstClr val="black"/>
                </a:solidFill>
              </a:rPr>
              <a:t> &amp; </a:t>
            </a:r>
            <a:r>
              <a:rPr lang="en-US" dirty="0" err="1" smtClean="0">
                <a:solidFill>
                  <a:prstClr val="black"/>
                </a:solidFill>
              </a:rPr>
              <a:t>Usiskin</a:t>
            </a:r>
            <a:r>
              <a:rPr lang="en-US" dirty="0" smtClean="0">
                <a:solidFill>
                  <a:prstClr val="black"/>
                </a:solidFill>
              </a:rPr>
              <a:t>, Laidlaw </a:t>
            </a:r>
            <a:r>
              <a:rPr lang="en-US" dirty="0">
                <a:solidFill>
                  <a:prstClr val="black"/>
                </a:solidFill>
              </a:rPr>
              <a:t>Brothers </a:t>
            </a:r>
            <a:r>
              <a:rPr lang="en-US" dirty="0" smtClean="0">
                <a:solidFill>
                  <a:prstClr val="black"/>
                </a:solidFill>
              </a:rPr>
              <a:t>Publishers, Indiana University, </a:t>
            </a:r>
            <a:r>
              <a:rPr lang="en-US" dirty="0">
                <a:solidFill>
                  <a:prstClr val="black"/>
                </a:solidFill>
              </a:rPr>
              <a:t>Length 612 pages </a:t>
            </a:r>
          </a:p>
          <a:p>
            <a:r>
              <a:rPr lang="en-US" dirty="0" smtClean="0">
                <a:solidFill>
                  <a:prstClr val="black"/>
                </a:solidFill>
              </a:rPr>
              <a:t>Digitized </a:t>
            </a:r>
            <a:r>
              <a:rPr lang="en-US" dirty="0">
                <a:solidFill>
                  <a:prstClr val="black"/>
                </a:solidFill>
              </a:rPr>
              <a:t>May 12, 2010 </a:t>
            </a:r>
            <a:endParaRPr lang="en-US" dirty="0" smtClean="0">
              <a:solidFill>
                <a:prstClr val="black"/>
              </a:solidFill>
            </a:endParaRPr>
          </a:p>
          <a:p>
            <a:endParaRPr lang="en-US" dirty="0">
              <a:solidFill>
                <a:prstClr val="black"/>
              </a:solidFill>
            </a:endParaRPr>
          </a:p>
          <a:p>
            <a:r>
              <a:rPr lang="en-US" dirty="0" smtClean="0">
                <a:solidFill>
                  <a:prstClr val="black"/>
                </a:solidFill>
              </a:rPr>
              <a:t>Tools and Resources for  School Supervisors</a:t>
            </a:r>
          </a:p>
          <a:p>
            <a:r>
              <a:rPr lang="en-US" dirty="0">
                <a:solidFill>
                  <a:prstClr val="black"/>
                </a:solidFill>
                <a:hlinkClick r:id="rId4"/>
              </a:rPr>
              <a:t>http://</a:t>
            </a:r>
            <a:r>
              <a:rPr lang="en-US" dirty="0" smtClean="0">
                <a:solidFill>
                  <a:prstClr val="black"/>
                </a:solidFill>
                <a:hlinkClick r:id="rId4"/>
              </a:rPr>
              <a:t>www.naesp.org/common-core-state-standards-resources#tools</a:t>
            </a:r>
            <a:r>
              <a:rPr lang="en-US" dirty="0" smtClean="0">
                <a:solidFill>
                  <a:prstClr val="black"/>
                </a:solidFill>
              </a:rPr>
              <a:t> </a:t>
            </a:r>
            <a:endParaRPr lang="en-US" dirty="0">
              <a:solidFill>
                <a:prstClr val="black"/>
              </a:solidFill>
            </a:endParaRPr>
          </a:p>
          <a:p>
            <a:endParaRPr lang="en-US" dirty="0" smtClean="0">
              <a:solidFill>
                <a:prstClr val="black"/>
              </a:solidFill>
            </a:endParaRPr>
          </a:p>
        </p:txBody>
      </p:sp>
    </p:spTree>
    <p:extLst>
      <p:ext uri="{BB962C8B-B14F-4D97-AF65-F5344CB8AC3E}">
        <p14:creationId xmlns:p14="http://schemas.microsoft.com/office/powerpoint/2010/main" val="592974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667000"/>
            <a:ext cx="8534400" cy="4031873"/>
          </a:xfrm>
          <a:prstGeom prst="rect">
            <a:avLst/>
          </a:prstGeom>
        </p:spPr>
        <p:txBody>
          <a:bodyPr wrap="square">
            <a:spAutoFit/>
          </a:bodyPr>
          <a:lstStyle/>
          <a:p>
            <a:r>
              <a:rPr lang="en-US" sz="3200" dirty="0"/>
              <a:t>Although there are many types of geometry, school mathematics is devoted primarily to plane Euclidean geometry, studied both synthetically (without coordinates) and analytically (with coordinates). Euclidean geometry is characterized most importantly by the Parallel Postulate, that through a point not on a given line there is exactly one parallel line.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606391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259772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4600" y="228600"/>
            <a:ext cx="4267200" cy="523220"/>
          </a:xfrm>
          <a:prstGeom prst="rect">
            <a:avLst/>
          </a:prstGeom>
          <a:noFill/>
        </p:spPr>
        <p:txBody>
          <a:bodyPr wrap="square" rtlCol="0">
            <a:spAutoFit/>
          </a:bodyPr>
          <a:lstStyle/>
          <a:p>
            <a:r>
              <a:rPr lang="en-US" sz="2800" b="1" dirty="0" smtClean="0"/>
              <a:t>Common Core Geometry</a:t>
            </a:r>
            <a:endParaRPr lang="en-US" sz="2800" b="1" dirty="0"/>
          </a:p>
        </p:txBody>
      </p:sp>
    </p:spTree>
    <p:extLst>
      <p:ext uri="{BB962C8B-B14F-4D97-AF65-F5344CB8AC3E}">
        <p14:creationId xmlns:p14="http://schemas.microsoft.com/office/powerpoint/2010/main" val="312980372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wfarber\Desktop\earrin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950" y="127000"/>
            <a:ext cx="4591050" cy="612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354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152400" y="0"/>
            <a:ext cx="8763000" cy="7078861"/>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rPr>
              <a:t>The Standards for Mathematical</a:t>
            </a:r>
            <a:endParaRPr lang="en-US" sz="9600" b="1" dirty="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endParaRPr>
          </a:p>
          <a:p>
            <a:pPr algn="ctr"/>
            <a:r>
              <a:rPr lang="en-US" sz="16600" b="1" dirty="0" smtClean="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rPr>
              <a:t>Content</a:t>
            </a:r>
            <a:endParaRPr lang="en-US" sz="6600" b="1" dirty="0" smtClean="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41093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D8BFD33-4BD9-4D16-8162-D7A85943D4BB}" type="slidenum">
              <a:rPr lang="en-US" altLang="en-US"/>
              <a:pPr>
                <a:defRPr/>
              </a:pPr>
              <a:t>14</a:t>
            </a:fld>
            <a:endParaRPr lang="en-US" altLang="en-US"/>
          </a:p>
        </p:txBody>
      </p:sp>
      <p:sp>
        <p:nvSpPr>
          <p:cNvPr id="19460" name="Rectangle 6"/>
          <p:cNvSpPr>
            <a:spLocks noChangeArrowheads="1"/>
          </p:cNvSpPr>
          <p:nvPr/>
        </p:nvSpPr>
        <p:spPr bwMode="auto">
          <a:xfrm>
            <a:off x="228600" y="152400"/>
            <a:ext cx="8915400" cy="1323439"/>
          </a:xfrm>
          <a:prstGeom prst="rect">
            <a:avLst/>
          </a:prstGeom>
          <a:noFill/>
          <a:ln w="9525">
            <a:noFill/>
            <a:miter lim="800000"/>
            <a:headEnd/>
            <a:tailEnd/>
          </a:ln>
        </p:spPr>
        <p:txBody>
          <a:bodyPr wrap="square">
            <a:spAutoFit/>
          </a:bodyPr>
          <a:lstStyle/>
          <a:p>
            <a:r>
              <a:rPr lang="en-US" sz="4000" b="1" i="1" dirty="0">
                <a:solidFill>
                  <a:srgbClr val="FF0000"/>
                </a:solidFill>
              </a:rPr>
              <a:t>The Geometry </a:t>
            </a:r>
            <a:r>
              <a:rPr lang="en-US" sz="4000" b="1" i="1" dirty="0" smtClean="0">
                <a:solidFill>
                  <a:srgbClr val="FF0000"/>
                </a:solidFill>
              </a:rPr>
              <a:t>Content </a:t>
            </a:r>
            <a:r>
              <a:rPr lang="en-US" sz="4000" b="1" i="1" dirty="0">
                <a:solidFill>
                  <a:srgbClr val="FF0000"/>
                </a:solidFill>
              </a:rPr>
              <a:t>is divided into domains, clusters, and standards.</a:t>
            </a:r>
          </a:p>
        </p:txBody>
      </p:sp>
      <p:sp>
        <p:nvSpPr>
          <p:cNvPr id="8" name="Rectangle 7"/>
          <p:cNvSpPr/>
          <p:nvPr/>
        </p:nvSpPr>
        <p:spPr>
          <a:xfrm>
            <a:off x="225425" y="1447800"/>
            <a:ext cx="8918575" cy="5262979"/>
          </a:xfrm>
          <a:prstGeom prst="rect">
            <a:avLst/>
          </a:prstGeom>
        </p:spPr>
        <p:txBody>
          <a:bodyPr wrap="square">
            <a:spAutoFit/>
          </a:bodyPr>
          <a:lstStyle/>
          <a:p>
            <a:pPr marL="285750" indent="-285750">
              <a:buFont typeface="Arial" panose="020B0604020202020204" pitchFamily="34" charset="0"/>
              <a:buChar char="•"/>
              <a:defRPr/>
            </a:pPr>
            <a:r>
              <a:rPr lang="en-US" sz="2800" b="1" i="1" dirty="0"/>
              <a:t>Domains</a:t>
            </a:r>
            <a:r>
              <a:rPr lang="en-US" sz="2800" i="1" dirty="0"/>
              <a:t> </a:t>
            </a:r>
            <a:r>
              <a:rPr lang="en-US" sz="2800" dirty="0"/>
              <a:t>are larger groups of related </a:t>
            </a:r>
            <a:r>
              <a:rPr lang="en-US" sz="2800" i="1" dirty="0"/>
              <a:t>clusters </a:t>
            </a:r>
            <a:r>
              <a:rPr lang="en-US" sz="2800" dirty="0"/>
              <a:t>and </a:t>
            </a:r>
            <a:r>
              <a:rPr lang="en-US" sz="2800" i="1" dirty="0"/>
              <a:t>standards</a:t>
            </a:r>
            <a:r>
              <a:rPr lang="en-US" sz="2800" dirty="0"/>
              <a:t>. Standards from different domains may be closely related.</a:t>
            </a:r>
          </a:p>
          <a:p>
            <a:pPr>
              <a:defRPr/>
            </a:pPr>
            <a:endParaRPr lang="en-US" sz="2800" i="1" dirty="0"/>
          </a:p>
          <a:p>
            <a:pPr marL="285750" indent="-285750">
              <a:buFont typeface="Arial" panose="020B0604020202020204" pitchFamily="34" charset="0"/>
              <a:buChar char="•"/>
              <a:defRPr/>
            </a:pPr>
            <a:r>
              <a:rPr lang="en-US" sz="2800" b="1" i="1" dirty="0"/>
              <a:t>Clusters </a:t>
            </a:r>
            <a:r>
              <a:rPr lang="en-US" sz="2800" dirty="0"/>
              <a:t>are groups of related </a:t>
            </a:r>
            <a:r>
              <a:rPr lang="en-US" sz="2800" i="1" dirty="0"/>
              <a:t>standards</a:t>
            </a:r>
            <a:r>
              <a:rPr lang="en-US" sz="2800" dirty="0"/>
              <a:t>. Note that </a:t>
            </a:r>
            <a:r>
              <a:rPr lang="en-US" sz="2800" i="1" dirty="0"/>
              <a:t>standards </a:t>
            </a:r>
            <a:r>
              <a:rPr lang="en-US" sz="2800" dirty="0"/>
              <a:t>from different </a:t>
            </a:r>
            <a:r>
              <a:rPr lang="en-US" sz="2800" i="1" dirty="0"/>
              <a:t>clusters </a:t>
            </a:r>
            <a:r>
              <a:rPr lang="en-US" sz="2800" dirty="0"/>
              <a:t>may sometimes be closely related, because mathematics is a connected subject.</a:t>
            </a:r>
          </a:p>
          <a:p>
            <a:pPr>
              <a:defRPr/>
            </a:pPr>
            <a:endParaRPr lang="en-US" sz="2800" i="1" dirty="0"/>
          </a:p>
          <a:p>
            <a:pPr marL="285750" indent="-285750">
              <a:buFont typeface="Arial" panose="020B0604020202020204" pitchFamily="34" charset="0"/>
              <a:buChar char="•"/>
              <a:defRPr/>
            </a:pPr>
            <a:r>
              <a:rPr lang="en-US" sz="2800" b="1" i="1" dirty="0"/>
              <a:t>Standards</a:t>
            </a:r>
            <a:r>
              <a:rPr lang="en-US" sz="2800" i="1" dirty="0"/>
              <a:t> </a:t>
            </a:r>
            <a:r>
              <a:rPr lang="en-US" sz="2800" dirty="0"/>
              <a:t>define what students should understand and be able to do. In some cases, standards are further articulated into lettered </a:t>
            </a:r>
            <a:r>
              <a:rPr lang="en-US" sz="2800" i="1" dirty="0"/>
              <a:t>components</a:t>
            </a:r>
            <a:r>
              <a:rPr lang="en-US" sz="2800" dirty="0"/>
              <a:t>.</a:t>
            </a:r>
          </a:p>
        </p:txBody>
      </p:sp>
    </p:spTree>
    <p:extLst>
      <p:ext uri="{BB962C8B-B14F-4D97-AF65-F5344CB8AC3E}">
        <p14:creationId xmlns:p14="http://schemas.microsoft.com/office/powerpoint/2010/main" val="525921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0"/>
            <a:ext cx="7543800" cy="4739759"/>
          </a:xfrm>
          <a:prstGeom prst="rect">
            <a:avLst/>
          </a:prstGeom>
          <a:noFill/>
          <a:ln>
            <a:noFill/>
          </a:ln>
        </p:spPr>
        <p:txBody>
          <a:bodyPr wrap="square">
            <a:spAutoFit/>
          </a:bodyPr>
          <a:lstStyle/>
          <a:p>
            <a:r>
              <a:rPr lang="en-US" sz="3600" b="1" u="sng" dirty="0" smtClean="0">
                <a:solidFill>
                  <a:srgbClr val="FF0000"/>
                </a:solidFill>
              </a:rPr>
              <a:t>Congruence 			G-CO</a:t>
            </a:r>
            <a:r>
              <a:rPr lang="en-US" sz="2400" b="1" u="sng" dirty="0" smtClean="0">
                <a:solidFill>
                  <a:srgbClr val="FF0000"/>
                </a:solidFill>
              </a:rPr>
              <a:t> </a:t>
            </a:r>
            <a:endParaRPr lang="en-US" sz="2400" u="sng" dirty="0" smtClean="0">
              <a:solidFill>
                <a:srgbClr val="FF0000"/>
              </a:solidFill>
            </a:endParaRPr>
          </a:p>
          <a:p>
            <a:r>
              <a:rPr lang="en-US" sz="2400" b="1" dirty="0" smtClean="0">
                <a:solidFill>
                  <a:srgbClr val="0070C0"/>
                </a:solidFill>
              </a:rPr>
              <a:t>Experiment with transformations in the plane </a:t>
            </a:r>
            <a:endParaRPr lang="en-US" sz="2400" dirty="0" smtClean="0">
              <a:solidFill>
                <a:srgbClr val="0070C0"/>
              </a:solidFill>
            </a:endParaRPr>
          </a:p>
          <a:p>
            <a:r>
              <a:rPr lang="en-US" sz="1600" dirty="0" smtClean="0"/>
              <a:t>1. Know precise definitions of angle, circle, perpendicular line, parallel line, and line segment, based on the undefined notions of point, line, distance along a line, and distance around a circular arc. </a:t>
            </a:r>
          </a:p>
          <a:p>
            <a:r>
              <a:rPr lang="en-US" sz="1600" dirty="0" smtClean="0"/>
              <a:t>2. Represent transformations in the plane using, e.g., transparencies and geometry software; describe transformations as functions that take points in the plane as inputs and give other points as outputs. Compare transformations that preserve distance and angle to those that do not (e.g., translation versus horizontal stretch). </a:t>
            </a:r>
          </a:p>
          <a:p>
            <a:r>
              <a:rPr lang="en-US" sz="1600" dirty="0" smtClean="0"/>
              <a:t>3. Given a rectangle, parallelogram, trapezoid, or regular polygon, describe the rotations and reflections that carry it onto itself. </a:t>
            </a:r>
          </a:p>
          <a:p>
            <a:r>
              <a:rPr lang="en-US" sz="1600" dirty="0" smtClean="0"/>
              <a:t>4. Develop definitions of rotations, reflections, and translations in terms of angles, circles, perpendicular lines, parallel lines, and line segments. </a:t>
            </a:r>
          </a:p>
          <a:p>
            <a:r>
              <a:rPr lang="en-US" sz="1600" dirty="0" smtClean="0"/>
              <a:t>5. Given a geometric figure and a rotation, reflection, or translation, draw the transformed figure using, e.g., graph paper, tracing paper, or geometry software. Specify a sequence of transformations that will carry a given figure onto another. </a:t>
            </a:r>
          </a:p>
          <a:p>
            <a:endParaRPr lang="en-US" dirty="0"/>
          </a:p>
        </p:txBody>
      </p:sp>
      <p:sp>
        <p:nvSpPr>
          <p:cNvPr id="5" name="TextBox 4"/>
          <p:cNvSpPr txBox="1"/>
          <p:nvPr/>
        </p:nvSpPr>
        <p:spPr>
          <a:xfrm>
            <a:off x="152400" y="1"/>
            <a:ext cx="6858000" cy="1446550"/>
          </a:xfrm>
          <a:prstGeom prst="rect">
            <a:avLst/>
          </a:prstGeom>
          <a:noFill/>
        </p:spPr>
        <p:txBody>
          <a:bodyPr wrap="square" rtlCol="0">
            <a:spAutoFit/>
          </a:bodyPr>
          <a:lstStyle/>
          <a:p>
            <a:r>
              <a:rPr lang="en-US" sz="4400" b="1" i="1" dirty="0" smtClean="0"/>
              <a:t>How to read the geometry content standards</a:t>
            </a:r>
            <a:endParaRPr lang="en-US" sz="4400" b="1" i="1" dirty="0"/>
          </a:p>
        </p:txBody>
      </p:sp>
      <p:cxnSp>
        <p:nvCxnSpPr>
          <p:cNvPr id="8" name="Straight Arrow Connector 7"/>
          <p:cNvCxnSpPr/>
          <p:nvPr/>
        </p:nvCxnSpPr>
        <p:spPr>
          <a:xfrm flipH="1">
            <a:off x="5562600" y="1371600"/>
            <a:ext cx="9906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096000" y="914400"/>
            <a:ext cx="1447800" cy="523220"/>
          </a:xfrm>
          <a:prstGeom prst="rect">
            <a:avLst/>
          </a:prstGeom>
          <a:noFill/>
        </p:spPr>
        <p:txBody>
          <a:bodyPr wrap="square" rtlCol="0">
            <a:spAutoFit/>
          </a:bodyPr>
          <a:lstStyle/>
          <a:p>
            <a:r>
              <a:rPr lang="en-US" sz="2800" b="1" i="1" dirty="0" smtClean="0">
                <a:solidFill>
                  <a:srgbClr val="FF0000"/>
                </a:solidFill>
              </a:rPr>
              <a:t>Domain</a:t>
            </a:r>
            <a:endParaRPr lang="en-US" sz="2800" b="1" i="1" dirty="0">
              <a:solidFill>
                <a:srgbClr val="FF0000"/>
              </a:solidFill>
            </a:endParaRPr>
          </a:p>
        </p:txBody>
      </p:sp>
      <p:sp>
        <p:nvSpPr>
          <p:cNvPr id="17" name="Right Brace 16"/>
          <p:cNvSpPr/>
          <p:nvPr/>
        </p:nvSpPr>
        <p:spPr>
          <a:xfrm>
            <a:off x="7467600" y="2819400"/>
            <a:ext cx="228600" cy="350520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8" name="Rectangle 17"/>
          <p:cNvSpPr/>
          <p:nvPr/>
        </p:nvSpPr>
        <p:spPr>
          <a:xfrm>
            <a:off x="7921673" y="4267200"/>
            <a:ext cx="1209627" cy="523220"/>
          </a:xfrm>
          <a:prstGeom prst="rect">
            <a:avLst/>
          </a:prstGeom>
        </p:spPr>
        <p:txBody>
          <a:bodyPr wrap="none">
            <a:spAutoFit/>
          </a:bodyPr>
          <a:lstStyle/>
          <a:p>
            <a:pPr lvl="0"/>
            <a:r>
              <a:rPr lang="en-US" sz="2800" b="1" i="1" dirty="0" smtClean="0">
                <a:solidFill>
                  <a:srgbClr val="FF0000"/>
                </a:solidFill>
              </a:rPr>
              <a:t>Cluster</a:t>
            </a:r>
            <a:endParaRPr lang="en-US" sz="2800" b="1" i="1" dirty="0">
              <a:solidFill>
                <a:srgbClr val="FF0000"/>
              </a:solidFill>
            </a:endParaRPr>
          </a:p>
        </p:txBody>
      </p:sp>
      <p:cxnSp>
        <p:nvCxnSpPr>
          <p:cNvPr id="24" name="Straight Arrow Connector 23"/>
          <p:cNvCxnSpPr/>
          <p:nvPr/>
        </p:nvCxnSpPr>
        <p:spPr>
          <a:xfrm flipH="1">
            <a:off x="6096000" y="2057400"/>
            <a:ext cx="1066800" cy="60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6477000" y="1600200"/>
            <a:ext cx="1600200" cy="523220"/>
          </a:xfrm>
          <a:prstGeom prst="rect">
            <a:avLst/>
          </a:prstGeom>
          <a:noFill/>
        </p:spPr>
        <p:txBody>
          <a:bodyPr wrap="square" rtlCol="0">
            <a:spAutoFit/>
          </a:bodyPr>
          <a:lstStyle/>
          <a:p>
            <a:r>
              <a:rPr lang="en-US" sz="2800" b="1" i="1" dirty="0" smtClean="0">
                <a:solidFill>
                  <a:srgbClr val="0070C0"/>
                </a:solidFill>
              </a:rPr>
              <a:t>Standard</a:t>
            </a:r>
            <a:endParaRPr lang="en-US" sz="2800" b="1" i="1" dirty="0">
              <a:solidFill>
                <a:srgbClr val="0070C0"/>
              </a:solidFill>
            </a:endParaRPr>
          </a:p>
        </p:txBody>
      </p:sp>
      <p:cxnSp>
        <p:nvCxnSpPr>
          <p:cNvPr id="9228" name="Straight Arrow Connector 9227"/>
          <p:cNvCxnSpPr>
            <a:endCxn id="18" idx="1"/>
          </p:cNvCxnSpPr>
          <p:nvPr/>
        </p:nvCxnSpPr>
        <p:spPr>
          <a:xfrm>
            <a:off x="7607300" y="4495800"/>
            <a:ext cx="314373" cy="330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4576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p:spPr>
        <p:txBody>
          <a:bodyPr>
            <a:normAutofit/>
          </a:bodyPr>
          <a:lstStyle/>
          <a:p>
            <a:pPr marL="0" indent="0" algn="ctr">
              <a:buNone/>
            </a:pPr>
            <a:r>
              <a:rPr lang="en-US" sz="2800" b="1" u="sng" dirty="0" smtClean="0"/>
              <a:t>FOCUS STANDARD: Congruence</a:t>
            </a:r>
          </a:p>
        </p:txBody>
      </p:sp>
      <p:graphicFrame>
        <p:nvGraphicFramePr>
          <p:cNvPr id="5" name="Diagram 4"/>
          <p:cNvGraphicFramePr/>
          <p:nvPr>
            <p:extLst>
              <p:ext uri="{D42A27DB-BD31-4B8C-83A1-F6EECF244321}">
                <p14:modId xmlns:p14="http://schemas.microsoft.com/office/powerpoint/2010/main" val="1018688238"/>
              </p:ext>
            </p:extLst>
          </p:nvPr>
        </p:nvGraphicFramePr>
        <p:xfrm>
          <a:off x="228600" y="13716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04800" y="0"/>
            <a:ext cx="8458200" cy="523220"/>
          </a:xfrm>
          <a:prstGeom prst="rect">
            <a:avLst/>
          </a:prstGeom>
          <a:noFill/>
        </p:spPr>
        <p:txBody>
          <a:bodyPr wrap="square" rtlCol="0">
            <a:spAutoFit/>
          </a:bodyPr>
          <a:lstStyle/>
          <a:p>
            <a:r>
              <a:rPr lang="en-US" sz="2800" b="1" dirty="0" smtClean="0"/>
              <a:t>Understanding the format and designations of the CCLS</a:t>
            </a:r>
            <a:endParaRPr lang="en-US" sz="2800" b="1" dirty="0"/>
          </a:p>
        </p:txBody>
      </p:sp>
    </p:spTree>
    <p:extLst>
      <p:ext uri="{BB962C8B-B14F-4D97-AF65-F5344CB8AC3E}">
        <p14:creationId xmlns:p14="http://schemas.microsoft.com/office/powerpoint/2010/main" val="419931682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lgn="ctr">
              <a:buNone/>
            </a:pPr>
            <a:r>
              <a:rPr lang="en-US" sz="2400" b="1" u="sng" dirty="0"/>
              <a:t>Understanding the format and designations of the </a:t>
            </a:r>
            <a:r>
              <a:rPr lang="en-US" sz="2400" b="1" u="sng" dirty="0" smtClean="0"/>
              <a:t>CCLS</a:t>
            </a:r>
            <a:endParaRPr lang="en-US" sz="1800" b="1" u="sng" dirty="0"/>
          </a:p>
          <a:p>
            <a:pPr marL="0" indent="0" algn="ctr">
              <a:buNone/>
            </a:pPr>
            <a:r>
              <a:rPr lang="en-US" sz="2400" b="1" u="sng" dirty="0" smtClean="0"/>
              <a:t>FOCUS </a:t>
            </a:r>
            <a:r>
              <a:rPr lang="en-US" sz="2400" b="1" u="sng" dirty="0"/>
              <a:t>STANDARD: </a:t>
            </a:r>
            <a:r>
              <a:rPr lang="en-US" sz="2400" b="1" u="sng" dirty="0" smtClean="0"/>
              <a:t>G-SRT</a:t>
            </a:r>
          </a:p>
          <a:p>
            <a:pPr marL="0" indent="0" algn="ctr">
              <a:buNone/>
            </a:pPr>
            <a:r>
              <a:rPr lang="en-US" sz="2400" b="1" u="sng" dirty="0" smtClean="0"/>
              <a:t>Similarity, right triangles, and trigonometry</a:t>
            </a:r>
          </a:p>
          <a:p>
            <a:pPr marL="0" indent="0" algn="ctr">
              <a:buNone/>
            </a:pPr>
            <a:endParaRPr lang="en-US" sz="1800" b="1" u="sng" dirty="0" smtClean="0"/>
          </a:p>
        </p:txBody>
      </p:sp>
      <p:graphicFrame>
        <p:nvGraphicFramePr>
          <p:cNvPr id="5" name="Diagram 4"/>
          <p:cNvGraphicFramePr/>
          <p:nvPr>
            <p:extLst>
              <p:ext uri="{D42A27DB-BD31-4B8C-83A1-F6EECF244321}">
                <p14:modId xmlns:p14="http://schemas.microsoft.com/office/powerpoint/2010/main" val="2289817733"/>
              </p:ext>
            </p:extLst>
          </p:nvPr>
        </p:nvGraphicFramePr>
        <p:xfrm>
          <a:off x="228600" y="14478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124200" y="5657671"/>
            <a:ext cx="5410200" cy="1200329"/>
          </a:xfrm>
          <a:prstGeom prst="rect">
            <a:avLst/>
          </a:prstGeom>
          <a:solidFill>
            <a:schemeClr val="bg1">
              <a:lumMod val="75000"/>
            </a:schemeClr>
          </a:solidFill>
        </p:spPr>
        <p:txBody>
          <a:bodyPr wrap="square" rtlCol="0">
            <a:spAutoFit/>
          </a:bodyPr>
          <a:lstStyle/>
          <a:p>
            <a:r>
              <a:rPr lang="en-US" sz="2400" b="1" dirty="0"/>
              <a:t>Standard:  Applying trigonometry to general triangles:   Clusters:  (G-SRT.D.9 – G-SRT.D.11)</a:t>
            </a:r>
          </a:p>
        </p:txBody>
      </p:sp>
      <p:sp>
        <p:nvSpPr>
          <p:cNvPr id="4" name="Right Arrow 3"/>
          <p:cNvSpPr/>
          <p:nvPr/>
        </p:nvSpPr>
        <p:spPr>
          <a:xfrm>
            <a:off x="2590800" y="6096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1317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lgn="ctr">
              <a:buNone/>
            </a:pPr>
            <a:r>
              <a:rPr lang="en-US" sz="2400" b="1" u="sng" dirty="0"/>
              <a:t>Understanding the format and designations of the </a:t>
            </a:r>
            <a:r>
              <a:rPr lang="en-US" sz="2400" b="1" u="sng" dirty="0" smtClean="0"/>
              <a:t>CCLS</a:t>
            </a:r>
            <a:endParaRPr lang="en-US" sz="1800" b="1" u="sng" dirty="0"/>
          </a:p>
          <a:p>
            <a:pPr marL="0" indent="0" algn="ctr">
              <a:buNone/>
            </a:pPr>
            <a:r>
              <a:rPr lang="en-US" sz="2400" b="1" u="sng" dirty="0"/>
              <a:t>FOCUS STANDARD: </a:t>
            </a:r>
            <a:r>
              <a:rPr lang="en-US" sz="2400" b="1" u="sng" dirty="0" smtClean="0"/>
              <a:t>G-C</a:t>
            </a:r>
            <a:endParaRPr lang="en-US" sz="2400" b="1" u="sng" dirty="0"/>
          </a:p>
          <a:p>
            <a:pPr marL="0" indent="0" algn="ctr">
              <a:buNone/>
            </a:pPr>
            <a:r>
              <a:rPr lang="en-US" sz="2400" b="1" u="sng" dirty="0"/>
              <a:t>Similarity, right triangles, and trigonometry</a:t>
            </a:r>
          </a:p>
          <a:p>
            <a:pPr marL="0" indent="0" algn="ctr">
              <a:buNone/>
            </a:pPr>
            <a:endParaRPr lang="en-US" sz="1800" b="1" u="sng" dirty="0" smtClean="0"/>
          </a:p>
        </p:txBody>
      </p:sp>
      <p:graphicFrame>
        <p:nvGraphicFramePr>
          <p:cNvPr id="5" name="Diagram 4"/>
          <p:cNvGraphicFramePr/>
          <p:nvPr>
            <p:extLst>
              <p:ext uri="{D42A27DB-BD31-4B8C-83A1-F6EECF244321}">
                <p14:modId xmlns:p14="http://schemas.microsoft.com/office/powerpoint/2010/main" val="4262156114"/>
              </p:ext>
            </p:extLst>
          </p:nvPr>
        </p:nvGraphicFramePr>
        <p:xfrm>
          <a:off x="228600" y="13716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667000" y="5410200"/>
            <a:ext cx="6477000" cy="1446550"/>
          </a:xfrm>
          <a:prstGeom prst="rect">
            <a:avLst/>
          </a:prstGeom>
          <a:solidFill>
            <a:schemeClr val="bg1">
              <a:lumMod val="75000"/>
            </a:schemeClr>
          </a:solidFill>
        </p:spPr>
        <p:txBody>
          <a:bodyPr wrap="square" rtlCol="0">
            <a:spAutoFit/>
          </a:bodyPr>
          <a:lstStyle/>
          <a:p>
            <a:r>
              <a:rPr lang="en-US" sz="2200" b="1" dirty="0">
                <a:solidFill>
                  <a:prstClr val="black"/>
                </a:solidFill>
              </a:rPr>
              <a:t>Standard: </a:t>
            </a:r>
            <a:r>
              <a:rPr lang="en-US" sz="2200" b="1" dirty="0" smtClean="0">
                <a:solidFill>
                  <a:prstClr val="black"/>
                </a:solidFill>
              </a:rPr>
              <a:t>Understand and apply theorems about circles - Cluster:  (G-C.A.4)</a:t>
            </a:r>
          </a:p>
          <a:p>
            <a:r>
              <a:rPr lang="en-US" sz="2200" b="1" dirty="0" smtClean="0">
                <a:solidFill>
                  <a:prstClr val="black"/>
                </a:solidFill>
              </a:rPr>
              <a:t>Standard: Apply trig to general triangles</a:t>
            </a:r>
          </a:p>
          <a:p>
            <a:r>
              <a:rPr lang="en-US" sz="2200" b="1" dirty="0" smtClean="0">
                <a:solidFill>
                  <a:prstClr val="black"/>
                </a:solidFill>
              </a:rPr>
              <a:t>Cluster: G-SRT.D.9</a:t>
            </a:r>
            <a:endParaRPr lang="en-US" sz="2200" b="1" dirty="0">
              <a:solidFill>
                <a:prstClr val="black"/>
              </a:solidFill>
            </a:endParaRPr>
          </a:p>
        </p:txBody>
      </p:sp>
      <p:sp>
        <p:nvSpPr>
          <p:cNvPr id="4" name="Right Arrow 3"/>
          <p:cNvSpPr/>
          <p:nvPr/>
        </p:nvSpPr>
        <p:spPr>
          <a:xfrm>
            <a:off x="2286000" y="60960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83741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lgn="ctr">
              <a:buNone/>
            </a:pPr>
            <a:r>
              <a:rPr lang="en-US" sz="2400" b="1" u="sng" dirty="0"/>
              <a:t>Understanding the format and designations of the </a:t>
            </a:r>
            <a:r>
              <a:rPr lang="en-US" sz="2400" b="1" u="sng" dirty="0" smtClean="0"/>
              <a:t>CCLS</a:t>
            </a:r>
            <a:endParaRPr lang="en-US" sz="1800" b="1" u="sng" dirty="0"/>
          </a:p>
          <a:p>
            <a:pPr marL="0" indent="0" algn="ctr">
              <a:buNone/>
            </a:pPr>
            <a:r>
              <a:rPr lang="en-US" sz="2400" b="1" u="sng" dirty="0"/>
              <a:t>FOCUS STANDARD: </a:t>
            </a:r>
            <a:r>
              <a:rPr lang="en-US" sz="2400" b="1" u="sng" dirty="0" smtClean="0"/>
              <a:t>G-GPE</a:t>
            </a:r>
          </a:p>
          <a:p>
            <a:pPr marL="0" indent="0" algn="ctr">
              <a:buNone/>
            </a:pPr>
            <a:r>
              <a:rPr lang="en-US" sz="2400" b="1" u="sng" dirty="0" smtClean="0"/>
              <a:t>Expressing geometric properties with equations</a:t>
            </a:r>
            <a:endParaRPr lang="en-US" sz="1800" b="1" u="sng" dirty="0" smtClean="0"/>
          </a:p>
        </p:txBody>
      </p:sp>
      <p:graphicFrame>
        <p:nvGraphicFramePr>
          <p:cNvPr id="5" name="Diagram 4"/>
          <p:cNvGraphicFramePr/>
          <p:nvPr>
            <p:extLst>
              <p:ext uri="{D42A27DB-BD31-4B8C-83A1-F6EECF244321}">
                <p14:modId xmlns:p14="http://schemas.microsoft.com/office/powerpoint/2010/main" val="65929926"/>
              </p:ext>
            </p:extLst>
          </p:nvPr>
        </p:nvGraphicFramePr>
        <p:xfrm>
          <a:off x="228600" y="13716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308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0"/>
            <a:ext cx="8915400" cy="7017306"/>
          </a:xfrm>
          <a:prstGeom prst="rect">
            <a:avLst/>
          </a:prstGeom>
        </p:spPr>
        <p:txBody>
          <a:bodyPr wrap="square">
            <a:spAutoFit/>
          </a:bodyPr>
          <a:lstStyle/>
          <a:p>
            <a:pPr algn="ctr"/>
            <a:r>
              <a:rPr lang="en-US" sz="5400" b="1" dirty="0">
                <a:latin typeface="Algerian" panose="04020705040A02060702" pitchFamily="82" charset="0"/>
              </a:rPr>
              <a:t>NAVIGATING</a:t>
            </a:r>
            <a:r>
              <a:rPr lang="en-US" sz="4400" b="1" dirty="0">
                <a:latin typeface="Algerian" panose="04020705040A02060702" pitchFamily="82" charset="0"/>
              </a:rPr>
              <a:t> </a:t>
            </a:r>
            <a:endParaRPr lang="en-US" sz="4400" b="1" dirty="0" smtClean="0">
              <a:latin typeface="Algerian" panose="04020705040A02060702" pitchFamily="82" charset="0"/>
            </a:endParaRPr>
          </a:p>
          <a:p>
            <a:r>
              <a:rPr lang="en-US" sz="3600" b="1" dirty="0" smtClean="0">
                <a:latin typeface="Algerian" panose="04020705040A02060702" pitchFamily="82" charset="0"/>
              </a:rPr>
              <a:t>		THE </a:t>
            </a:r>
            <a:r>
              <a:rPr lang="en-US" sz="3600" b="1" dirty="0">
                <a:latin typeface="Algerian" panose="04020705040A02060702" pitchFamily="82" charset="0"/>
              </a:rPr>
              <a:t>GEOMETRY COMMON CORE </a:t>
            </a:r>
            <a:r>
              <a:rPr lang="en-US" sz="3600" b="1" dirty="0" smtClean="0">
                <a:latin typeface="Algerian" panose="04020705040A02060702" pitchFamily="82" charset="0"/>
              </a:rPr>
              <a:t>		STANDARDS</a:t>
            </a:r>
            <a:endParaRPr lang="en-US" sz="3600" b="1" dirty="0">
              <a:latin typeface="Algerian" panose="04020705040A02060702" pitchFamily="82" charset="0"/>
            </a:endParaRPr>
          </a:p>
          <a:p>
            <a:endParaRPr lang="en-US" sz="3600" b="1" dirty="0" smtClean="0">
              <a:latin typeface="Algerian" panose="04020705040A02060702" pitchFamily="82" charset="0"/>
            </a:endParaRPr>
          </a:p>
          <a:p>
            <a:endParaRPr lang="en-US" sz="3600" b="1" dirty="0" smtClean="0">
              <a:latin typeface="Algerian" panose="04020705040A02060702" pitchFamily="82" charset="0"/>
            </a:endParaRPr>
          </a:p>
          <a:p>
            <a:endParaRPr lang="en-US" sz="3600" b="1" dirty="0"/>
          </a:p>
          <a:p>
            <a:endParaRPr lang="en-US" sz="3600" b="1" dirty="0"/>
          </a:p>
          <a:p>
            <a:endParaRPr lang="en-US" sz="3600" b="1" dirty="0" smtClean="0"/>
          </a:p>
          <a:p>
            <a:endParaRPr lang="en-US" sz="3600" b="1" dirty="0"/>
          </a:p>
          <a:p>
            <a:endParaRPr lang="en-US" sz="3600" b="1" dirty="0" smtClean="0"/>
          </a:p>
          <a:p>
            <a:endParaRPr lang="en-US" sz="3600" b="1" dirty="0"/>
          </a:p>
          <a:p>
            <a:endParaRPr lang="en-US" sz="3600" b="1" dirty="0" smtClean="0">
              <a:latin typeface="Batang" panose="02030600000101010101" pitchFamily="18" charset="-127"/>
              <a:ea typeface="Batang" panose="02030600000101010101" pitchFamily="18" charset="-127"/>
            </a:endParaRPr>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3962401" cy="377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67000"/>
            <a:ext cx="441496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1295400" cy="125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0" y="5865793"/>
            <a:ext cx="2971800" cy="954107"/>
          </a:xfrm>
          <a:prstGeom prst="rect">
            <a:avLst/>
          </a:prstGeom>
          <a:noFill/>
        </p:spPr>
        <p:txBody>
          <a:bodyPr wrap="square" rtlCol="0">
            <a:spAutoFit/>
          </a:bodyPr>
          <a:lstStyle/>
          <a:p>
            <a:r>
              <a:rPr lang="en-US" sz="2800" b="1" dirty="0" smtClean="0"/>
              <a:t>Dr. William Farber</a:t>
            </a:r>
          </a:p>
          <a:p>
            <a:pPr algn="ctr"/>
            <a:r>
              <a:rPr lang="en-US" sz="2800" b="1" dirty="0" smtClean="0"/>
              <a:t>Mercy College</a:t>
            </a:r>
            <a:endParaRPr lang="en-US" sz="2800" b="1" dirty="0"/>
          </a:p>
        </p:txBody>
      </p:sp>
    </p:spTree>
    <p:extLst>
      <p:ext uri="{BB962C8B-B14F-4D97-AF65-F5344CB8AC3E}">
        <p14:creationId xmlns:p14="http://schemas.microsoft.com/office/powerpoint/2010/main" val="24116707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lgn="ctr">
              <a:buNone/>
            </a:pPr>
            <a:r>
              <a:rPr lang="en-US" sz="2400" b="1" u="sng" dirty="0"/>
              <a:t>Understanding the format and designations of the </a:t>
            </a:r>
            <a:r>
              <a:rPr lang="en-US" sz="2400" b="1" u="sng" dirty="0" smtClean="0"/>
              <a:t>CCLS</a:t>
            </a:r>
            <a:endParaRPr lang="en-US" sz="1800" b="1" u="sng" dirty="0"/>
          </a:p>
          <a:p>
            <a:pPr marL="0" indent="0" algn="ctr">
              <a:buNone/>
            </a:pPr>
            <a:r>
              <a:rPr lang="en-US" sz="2400" b="1" u="sng" dirty="0"/>
              <a:t>FOCUS STANDARD: </a:t>
            </a:r>
            <a:r>
              <a:rPr lang="en-US" sz="2400" b="1" u="sng" dirty="0" smtClean="0"/>
              <a:t>G-GMD</a:t>
            </a:r>
            <a:endParaRPr lang="en-US" sz="2400" b="1" u="sng" dirty="0"/>
          </a:p>
          <a:p>
            <a:pPr marL="0" indent="0" algn="ctr">
              <a:buNone/>
            </a:pPr>
            <a:r>
              <a:rPr lang="en-US" sz="2400" b="1" u="sng" dirty="0" smtClean="0"/>
              <a:t>Geometric measurement and dimension</a:t>
            </a:r>
            <a:endParaRPr lang="en-US" sz="1800" b="1" u="sng" dirty="0" smtClean="0"/>
          </a:p>
        </p:txBody>
      </p:sp>
      <p:graphicFrame>
        <p:nvGraphicFramePr>
          <p:cNvPr id="5" name="Diagram 4"/>
          <p:cNvGraphicFramePr/>
          <p:nvPr>
            <p:extLst>
              <p:ext uri="{D42A27DB-BD31-4B8C-83A1-F6EECF244321}">
                <p14:modId xmlns:p14="http://schemas.microsoft.com/office/powerpoint/2010/main" val="1806065041"/>
              </p:ext>
            </p:extLst>
          </p:nvPr>
        </p:nvGraphicFramePr>
        <p:xfrm>
          <a:off x="228600" y="13716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6019800"/>
            <a:ext cx="4873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5791200"/>
            <a:ext cx="5486400" cy="769441"/>
          </a:xfrm>
          <a:prstGeom prst="rect">
            <a:avLst/>
          </a:prstGeom>
          <a:solidFill>
            <a:schemeClr val="bg1">
              <a:lumMod val="75000"/>
            </a:schemeClr>
          </a:solidFill>
        </p:spPr>
        <p:txBody>
          <a:bodyPr wrap="square" rtlCol="0">
            <a:spAutoFit/>
          </a:bodyPr>
          <a:lstStyle/>
          <a:p>
            <a:r>
              <a:rPr lang="en-US" sz="2200" b="1" dirty="0" smtClean="0">
                <a:solidFill>
                  <a:prstClr val="black"/>
                </a:solidFill>
              </a:rPr>
              <a:t>Standard: Explain volume formulas and use them to solve problems – Cluster: G-GMD.A.2</a:t>
            </a:r>
            <a:endParaRPr lang="en-US" sz="2200" b="1" dirty="0">
              <a:solidFill>
                <a:prstClr val="black"/>
              </a:solidFill>
            </a:endParaRPr>
          </a:p>
        </p:txBody>
      </p:sp>
    </p:spTree>
    <p:extLst>
      <p:ext uri="{BB962C8B-B14F-4D97-AF65-F5344CB8AC3E}">
        <p14:creationId xmlns:p14="http://schemas.microsoft.com/office/powerpoint/2010/main" val="8358768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normAutofit/>
          </a:bodyPr>
          <a:lstStyle/>
          <a:p>
            <a:pPr marL="0" indent="0" algn="ctr">
              <a:buNone/>
            </a:pPr>
            <a:r>
              <a:rPr lang="en-US" sz="2400" b="1" u="sng" dirty="0"/>
              <a:t>Understanding the format and designations of the </a:t>
            </a:r>
            <a:r>
              <a:rPr lang="en-US" sz="2400" b="1" u="sng" dirty="0" smtClean="0"/>
              <a:t>CCLS</a:t>
            </a:r>
            <a:endParaRPr lang="en-US" sz="1800" b="1" u="sng" dirty="0"/>
          </a:p>
          <a:p>
            <a:pPr marL="0" indent="0" algn="ctr">
              <a:buNone/>
            </a:pPr>
            <a:r>
              <a:rPr lang="en-US" sz="2400" b="1" u="sng" dirty="0"/>
              <a:t>FOCUS STANDARD: </a:t>
            </a:r>
            <a:r>
              <a:rPr lang="en-US" sz="2400" b="1" u="sng" dirty="0" smtClean="0"/>
              <a:t>G-GMD</a:t>
            </a:r>
            <a:endParaRPr lang="en-US" sz="2400" b="1" u="sng" dirty="0"/>
          </a:p>
          <a:p>
            <a:pPr marL="0" indent="0" algn="ctr">
              <a:buNone/>
            </a:pPr>
            <a:r>
              <a:rPr lang="en-US" sz="2400" b="1" u="sng" dirty="0" smtClean="0"/>
              <a:t>Geometric measurement and dimension</a:t>
            </a:r>
            <a:endParaRPr lang="en-US" sz="1800" b="1" u="sng" dirty="0" smtClean="0"/>
          </a:p>
        </p:txBody>
      </p:sp>
      <p:graphicFrame>
        <p:nvGraphicFramePr>
          <p:cNvPr id="5" name="Diagram 4"/>
          <p:cNvGraphicFramePr/>
          <p:nvPr>
            <p:extLst>
              <p:ext uri="{D42A27DB-BD31-4B8C-83A1-F6EECF244321}">
                <p14:modId xmlns:p14="http://schemas.microsoft.com/office/powerpoint/2010/main" val="2667969726"/>
              </p:ext>
            </p:extLst>
          </p:nvPr>
        </p:nvGraphicFramePr>
        <p:xfrm>
          <a:off x="228600" y="13716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38600"/>
            <a:ext cx="4873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332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228600" y="304800"/>
            <a:ext cx="8763000" cy="6001643"/>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Standards for Mathematical Practice</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85810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76200"/>
            <a:ext cx="8991600" cy="685800"/>
          </a:xfrm>
          <a:solidFill>
            <a:schemeClr val="accent2">
              <a:lumMod val="20000"/>
              <a:lumOff val="80000"/>
            </a:schemeClr>
          </a:solidFill>
          <a:effectLst>
            <a:innerShdw blurRad="63500" dist="50800" dir="10800000">
              <a:prstClr val="black">
                <a:alpha val="50000"/>
              </a:prstClr>
            </a:innerShdw>
          </a:effectLst>
        </p:spPr>
        <p:txBody>
          <a:bodyPr>
            <a:normAutofit fontScale="90000"/>
          </a:bodyPr>
          <a:lstStyle/>
          <a:p>
            <a:pPr algn="ctr"/>
            <a:r>
              <a:rPr lang="en-US" b="1" dirty="0" smtClean="0"/>
              <a:t>The Standards for Mathematical Practice</a:t>
            </a:r>
            <a:endParaRPr lang="en-US" b="1" dirty="0"/>
          </a:p>
        </p:txBody>
      </p:sp>
      <p:sp>
        <p:nvSpPr>
          <p:cNvPr id="3" name="Content Placeholder 2"/>
          <p:cNvSpPr>
            <a:spLocks noGrp="1"/>
          </p:cNvSpPr>
          <p:nvPr>
            <p:ph idx="1"/>
          </p:nvPr>
        </p:nvSpPr>
        <p:spPr>
          <a:xfrm>
            <a:off x="152400" y="762000"/>
            <a:ext cx="8991600" cy="62484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scene3d>
              <a:camera prst="perspectiveLeft"/>
              <a:lightRig rig="threePt" dir="t"/>
            </a:scene3d>
          </a:bodyPr>
          <a:lstStyle/>
          <a:p>
            <a:pPr marL="457200" indent="-457200">
              <a:buFont typeface="+mj-lt"/>
              <a:buAutoNum type="arabicPeriod"/>
            </a:pPr>
            <a:r>
              <a:rPr lang="en-US" b="1" dirty="0" smtClean="0"/>
              <a:t>Make sense of complex problems and persevere in solving them.</a:t>
            </a:r>
          </a:p>
          <a:p>
            <a:pPr marL="457200" indent="-457200">
              <a:buFont typeface="+mj-lt"/>
              <a:buAutoNum type="arabicPeriod"/>
            </a:pPr>
            <a:r>
              <a:rPr lang="en-US" b="1" dirty="0" smtClean="0"/>
              <a:t>Reason abstractly and quantitatively</a:t>
            </a:r>
          </a:p>
          <a:p>
            <a:pPr marL="457200" indent="-457200">
              <a:buFont typeface="+mj-lt"/>
              <a:buAutoNum type="arabicPeriod"/>
            </a:pPr>
            <a:r>
              <a:rPr lang="en-US" b="1" dirty="0" smtClean="0"/>
              <a:t>Construct viable arguments and critique the reasoning of others.</a:t>
            </a:r>
          </a:p>
          <a:p>
            <a:pPr marL="457200" indent="-457200">
              <a:buFont typeface="+mj-lt"/>
              <a:buAutoNum type="arabicPeriod"/>
            </a:pPr>
            <a:r>
              <a:rPr lang="en-US" b="1" dirty="0" smtClean="0"/>
              <a:t>Model with mathematics.</a:t>
            </a:r>
          </a:p>
          <a:p>
            <a:pPr marL="457200" indent="-457200">
              <a:buFont typeface="+mj-lt"/>
              <a:buAutoNum type="arabicPeriod"/>
            </a:pPr>
            <a:r>
              <a:rPr lang="en-US" b="1" dirty="0" smtClean="0"/>
              <a:t>Use appropriate tools strategically.</a:t>
            </a:r>
          </a:p>
          <a:p>
            <a:pPr marL="457200" indent="-457200">
              <a:buFont typeface="+mj-lt"/>
              <a:buAutoNum type="arabicPeriod"/>
            </a:pPr>
            <a:r>
              <a:rPr lang="en-US" b="1" dirty="0" smtClean="0"/>
              <a:t>Attend to precision.</a:t>
            </a:r>
          </a:p>
          <a:p>
            <a:pPr marL="457200" indent="-457200">
              <a:buFont typeface="+mj-lt"/>
              <a:buAutoNum type="arabicPeriod"/>
            </a:pPr>
            <a:r>
              <a:rPr lang="en-US" b="1" dirty="0" smtClean="0"/>
              <a:t>Look for and make use of structure.</a:t>
            </a:r>
          </a:p>
          <a:p>
            <a:pPr marL="457200" indent="-457200">
              <a:buFont typeface="+mj-lt"/>
              <a:buAutoNum type="arabicPeriod"/>
            </a:pPr>
            <a:r>
              <a:rPr lang="en-US" b="1" dirty="0" smtClean="0"/>
              <a:t>Look for and express regularity in repeated reasoning.</a:t>
            </a:r>
          </a:p>
          <a:p>
            <a:pPr marL="514350" indent="-514350">
              <a:buFont typeface="+mj-lt"/>
              <a:buAutoNum type="arabicPeriod"/>
            </a:pPr>
            <a:endParaRPr lang="en-US" sz="2400" dirty="0"/>
          </a:p>
        </p:txBody>
      </p:sp>
    </p:spTree>
    <p:extLst>
      <p:ext uri="{BB962C8B-B14F-4D97-AF65-F5344CB8AC3E}">
        <p14:creationId xmlns:p14="http://schemas.microsoft.com/office/powerpoint/2010/main" val="7547788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Autofit/>
          </a:bodyPr>
          <a:lstStyle/>
          <a:p>
            <a:pPr algn="l"/>
            <a:r>
              <a:rPr lang="en-US" sz="3400" b="1" dirty="0" smtClean="0"/>
              <a:t>Grouping the Standards of Mathematical Practice</a:t>
            </a:r>
            <a:endParaRPr lang="en-US" sz="3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066799"/>
            <a:ext cx="9144000" cy="567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798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839200" cy="5447645"/>
          </a:xfrm>
          <a:prstGeom prst="rect">
            <a:avLst/>
          </a:prstGeom>
        </p:spPr>
        <p:txBody>
          <a:bodyPr wrap="square">
            <a:spAutoFit/>
          </a:bodyPr>
          <a:lstStyle/>
          <a:p>
            <a:endParaRPr lang="en-US" dirty="0" smtClean="0">
              <a:solidFill>
                <a:prstClr val="black"/>
              </a:solidFill>
            </a:endParaRPr>
          </a:p>
          <a:p>
            <a:r>
              <a:rPr lang="en-US" dirty="0" smtClean="0">
                <a:solidFill>
                  <a:prstClr val="black"/>
                </a:solidFill>
              </a:rPr>
              <a:t>•</a:t>
            </a:r>
            <a:r>
              <a:rPr lang="en-US" sz="2200" dirty="0">
                <a:solidFill>
                  <a:prstClr val="black"/>
                </a:solidFill>
              </a:rPr>
              <a:t>Construct viable arguments and critique the reasoning of others(MP.3).  </a:t>
            </a:r>
            <a:r>
              <a:rPr lang="en-US" sz="2200" dirty="0" smtClean="0">
                <a:solidFill>
                  <a:prstClr val="black"/>
                </a:solidFill>
              </a:rPr>
              <a:t> Conjecture vs Proof</a:t>
            </a:r>
            <a:endParaRPr lang="en-US" sz="2200" dirty="0">
              <a:solidFill>
                <a:prstClr val="black"/>
              </a:solidFill>
            </a:endParaRPr>
          </a:p>
          <a:p>
            <a:endParaRPr lang="en-US" sz="2200" dirty="0">
              <a:solidFill>
                <a:prstClr val="black"/>
              </a:solidFill>
            </a:endParaRPr>
          </a:p>
          <a:p>
            <a:r>
              <a:rPr lang="en-US" sz="2200" dirty="0">
                <a:solidFill>
                  <a:prstClr val="black"/>
                </a:solidFill>
              </a:rPr>
              <a:t>•Use appropriate tools strategically(MP.5). Dynamic geometry environments </a:t>
            </a:r>
            <a:r>
              <a:rPr lang="en-US" sz="2200" dirty="0" smtClean="0">
                <a:solidFill>
                  <a:prstClr val="black"/>
                </a:solidFill>
              </a:rPr>
              <a:t>for geometric </a:t>
            </a:r>
            <a:r>
              <a:rPr lang="en-US" sz="2200" dirty="0">
                <a:solidFill>
                  <a:prstClr val="black"/>
                </a:solidFill>
              </a:rPr>
              <a:t>constructions, and the constructions in such environments can sometimes lead to an idea behind a proof of a conjecture.</a:t>
            </a:r>
          </a:p>
          <a:p>
            <a:endParaRPr lang="en-US" sz="2200" dirty="0">
              <a:solidFill>
                <a:prstClr val="black"/>
              </a:solidFill>
            </a:endParaRPr>
          </a:p>
          <a:p>
            <a:r>
              <a:rPr lang="en-US" sz="2200" dirty="0">
                <a:solidFill>
                  <a:prstClr val="black"/>
                </a:solidFill>
              </a:rPr>
              <a:t>•Attend to precision(MP.6). C</a:t>
            </a:r>
            <a:r>
              <a:rPr lang="en-US" sz="2200" dirty="0" smtClean="0">
                <a:solidFill>
                  <a:prstClr val="black"/>
                </a:solidFill>
              </a:rPr>
              <a:t>reating </a:t>
            </a:r>
            <a:r>
              <a:rPr lang="en-US" sz="2200" dirty="0">
                <a:solidFill>
                  <a:prstClr val="black"/>
                </a:solidFill>
              </a:rPr>
              <a:t>definitions as a way to help students see the value of precision. </a:t>
            </a:r>
            <a:r>
              <a:rPr lang="en-US" sz="2200" dirty="0" smtClean="0">
                <a:solidFill>
                  <a:prstClr val="black"/>
                </a:solidFill>
              </a:rPr>
              <a:t>For </a:t>
            </a:r>
            <a:r>
              <a:rPr lang="en-US" sz="2200" dirty="0">
                <a:solidFill>
                  <a:prstClr val="black"/>
                </a:solidFill>
              </a:rPr>
              <a:t>example, a class can build the definition of quadrilateral by starting with a rough idea (“four sides”), gradually refining the idea so that it rules out figures that do not fit the intuitive idea. </a:t>
            </a:r>
            <a:endParaRPr lang="en-US" sz="2200" dirty="0" smtClean="0">
              <a:solidFill>
                <a:prstClr val="black"/>
              </a:solidFill>
            </a:endParaRPr>
          </a:p>
          <a:p>
            <a:endParaRPr lang="en-US" sz="2200" dirty="0">
              <a:solidFill>
                <a:prstClr val="black"/>
              </a:solidFill>
            </a:endParaRPr>
          </a:p>
          <a:p>
            <a:r>
              <a:rPr lang="en-US" sz="2200" dirty="0">
                <a:solidFill>
                  <a:prstClr val="black"/>
                </a:solidFill>
              </a:rPr>
              <a:t>•Look for and make use of structure(MP.7). Seeing structure in geometric </a:t>
            </a:r>
            <a:r>
              <a:rPr lang="en-US" sz="2200" dirty="0" smtClean="0">
                <a:solidFill>
                  <a:prstClr val="black"/>
                </a:solidFill>
              </a:rPr>
              <a:t>can </a:t>
            </a:r>
            <a:r>
              <a:rPr lang="en-US" sz="2200" dirty="0">
                <a:solidFill>
                  <a:prstClr val="black"/>
                </a:solidFill>
              </a:rPr>
              <a:t>lead to insights and proofs. This often involves the creation of auxiliary lines not originally part of a given figure. </a:t>
            </a:r>
          </a:p>
        </p:txBody>
      </p:sp>
      <p:sp>
        <p:nvSpPr>
          <p:cNvPr id="3" name="Rectangle 2"/>
          <p:cNvSpPr/>
          <p:nvPr/>
        </p:nvSpPr>
        <p:spPr>
          <a:xfrm>
            <a:off x="228600" y="76200"/>
            <a:ext cx="8763000" cy="461665"/>
          </a:xfrm>
          <a:prstGeom prst="rect">
            <a:avLst/>
          </a:prstGeom>
        </p:spPr>
        <p:txBody>
          <a:bodyPr wrap="square">
            <a:spAutoFit/>
          </a:bodyPr>
          <a:lstStyle/>
          <a:p>
            <a:pPr algn="ctr"/>
            <a:r>
              <a:rPr lang="en-US" sz="2400" b="1" u="sng" dirty="0">
                <a:solidFill>
                  <a:prstClr val="black"/>
                </a:solidFill>
              </a:rPr>
              <a:t>Discussion of Mathematical Practices in Relation to Course Content</a:t>
            </a:r>
          </a:p>
        </p:txBody>
      </p:sp>
    </p:spTree>
    <p:extLst>
      <p:ext uri="{BB962C8B-B14F-4D97-AF65-F5344CB8AC3E}">
        <p14:creationId xmlns:p14="http://schemas.microsoft.com/office/powerpoint/2010/main" val="29180128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863144"/>
          </a:xfrm>
          <a:prstGeom prst="rect">
            <a:avLst/>
          </a:prstGeom>
          <a:solidFill>
            <a:srgbClr val="92D050"/>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Shifts </a:t>
            </a:r>
          </a:p>
          <a:p>
            <a:pPr algn="ctr"/>
            <a:r>
              <a:rPr lang="en-US" sz="12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Mathematics</a:t>
            </a:r>
            <a:endParaRPr lang="en-US" sz="12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479877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600075"/>
          </a:xfrm>
        </p:spPr>
        <p:txBody>
          <a:bodyPr>
            <a:normAutofit fontScale="90000"/>
          </a:bodyPr>
          <a:lstStyle/>
          <a:p>
            <a:pPr eaLnBrk="1" hangingPunct="1"/>
            <a:r>
              <a:rPr lang="en-US" altLang="en-US" smtClean="0">
                <a:latin typeface="Rockwell" pitchFamily="18" charset="0"/>
                <a:ea typeface="ＭＳ Ｐゴシック" pitchFamily="34" charset="-128"/>
              </a:rPr>
              <a:t>Shifts in Mathematics</a:t>
            </a:r>
          </a:p>
        </p:txBody>
      </p:sp>
      <p:sp>
        <p:nvSpPr>
          <p:cNvPr id="1126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15BE7211-2FBA-4C99-BEC2-19C14B84AEC4}" type="slidenum">
              <a:rPr lang="en-US" altLang="en-US" baseline="0" smtClean="0">
                <a:solidFill>
                  <a:srgbClr val="0A2D6B"/>
                </a:solidFill>
              </a:rPr>
              <a:pPr eaLnBrk="1" hangingPunct="1"/>
              <a:t>27</a:t>
            </a:fld>
            <a:endParaRPr lang="en-US" altLang="en-US" baseline="0" smtClean="0">
              <a:solidFill>
                <a:srgbClr val="0A2D6B"/>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1990896"/>
              </p:ext>
            </p:extLst>
          </p:nvPr>
        </p:nvGraphicFramePr>
        <p:xfrm>
          <a:off x="152400" y="914400"/>
          <a:ext cx="8839199" cy="5562601"/>
        </p:xfrm>
        <a:graphic>
          <a:graphicData uri="http://schemas.openxmlformats.org/drawingml/2006/table">
            <a:tbl>
              <a:tblPr/>
              <a:tblGrid>
                <a:gridCol w="716693"/>
                <a:gridCol w="1433383"/>
                <a:gridCol w="6689123"/>
              </a:tblGrid>
              <a:tr h="1068345">
                <a:tc>
                  <a:txBody>
                    <a:bodyPr/>
                    <a:lstStyle/>
                    <a:p>
                      <a:pPr>
                        <a:lnSpc>
                          <a:spcPts val="1300"/>
                        </a:lnSpc>
                        <a:spcBef>
                          <a:spcPts val="25"/>
                        </a:spcBef>
                      </a:pPr>
                      <a:r>
                        <a:rPr lang="en-US" sz="1300" dirty="0" smtClean="0">
                          <a:solidFill>
                            <a:srgbClr val="595959"/>
                          </a:solidFill>
                          <a:latin typeface="Helvetica"/>
                          <a:cs typeface="Arial"/>
                        </a:rPr>
                        <a:t>Shift 1</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Focus</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smtClean="0">
                          <a:solidFill>
                            <a:srgbClr val="595959"/>
                          </a:solidFill>
                          <a:latin typeface="Helvetica"/>
                          <a:cs typeface="Arial"/>
                        </a:rPr>
                        <a:t>Teachers significantly narrow and deepen the scope of how time and energy is spent in the math classroom.  They do so in order to focus deeply on only the concepts that are prioritized in the standards.</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r h="845331">
                <a:tc>
                  <a:txBody>
                    <a:bodyPr/>
                    <a:lstStyle/>
                    <a:p>
                      <a:pPr>
                        <a:lnSpc>
                          <a:spcPts val="1300"/>
                        </a:lnSpc>
                        <a:spcBef>
                          <a:spcPts val="25"/>
                        </a:spcBef>
                      </a:pPr>
                      <a:r>
                        <a:rPr lang="en-US" sz="1300">
                          <a:solidFill>
                            <a:srgbClr val="595959"/>
                          </a:solidFill>
                          <a:latin typeface="Helvetica"/>
                          <a:cs typeface="Arial"/>
                        </a:rPr>
                        <a:t>Shift 2 </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Coherence</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Principals and teachers carefully connect the learning within and across grades so that students can build new understanding onto foundations built in previous years.  </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r h="1068345">
                <a:tc>
                  <a:txBody>
                    <a:bodyPr/>
                    <a:lstStyle/>
                    <a:p>
                      <a:pPr>
                        <a:lnSpc>
                          <a:spcPts val="1300"/>
                        </a:lnSpc>
                        <a:spcBef>
                          <a:spcPts val="25"/>
                        </a:spcBef>
                      </a:pPr>
                      <a:r>
                        <a:rPr lang="en-US" sz="1300">
                          <a:solidFill>
                            <a:srgbClr val="595959"/>
                          </a:solidFill>
                          <a:latin typeface="Helvetica"/>
                          <a:cs typeface="Arial"/>
                        </a:rPr>
                        <a:t>Shift 3</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Fluency</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Students are expected to have speed and accuracy with simple calculations; teachers structure class time and/or homework time for students to memorize, through repetition, core functions.</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r h="1068345">
                <a:tc>
                  <a:txBody>
                    <a:bodyPr/>
                    <a:lstStyle/>
                    <a:p>
                      <a:pPr>
                        <a:lnSpc>
                          <a:spcPts val="1300"/>
                        </a:lnSpc>
                        <a:spcBef>
                          <a:spcPts val="25"/>
                        </a:spcBef>
                      </a:pPr>
                      <a:r>
                        <a:rPr lang="en-US" sz="1300">
                          <a:solidFill>
                            <a:srgbClr val="595959"/>
                          </a:solidFill>
                          <a:latin typeface="Helvetica"/>
                          <a:cs typeface="Arial"/>
                        </a:rPr>
                        <a:t>Shift 4</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a:solidFill>
                            <a:srgbClr val="595959"/>
                          </a:solidFill>
                          <a:latin typeface="Helvetica"/>
                          <a:cs typeface="Arial"/>
                        </a:rPr>
                        <a:t>Deep </a:t>
                      </a:r>
                      <a:endParaRPr lang="en-US" sz="1400">
                        <a:latin typeface="Cambria"/>
                      </a:endParaRPr>
                    </a:p>
                    <a:p>
                      <a:pPr>
                        <a:lnSpc>
                          <a:spcPts val="1300"/>
                        </a:lnSpc>
                        <a:spcBef>
                          <a:spcPts val="25"/>
                        </a:spcBef>
                      </a:pPr>
                      <a:r>
                        <a:rPr lang="en-US" sz="1300">
                          <a:solidFill>
                            <a:srgbClr val="595959"/>
                          </a:solidFill>
                          <a:latin typeface="Helvetica"/>
                          <a:cs typeface="Arial"/>
                        </a:rPr>
                        <a:t>Understanding</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Students deeply understand and can operate easily within a math concept before moving on.  They learn more than the trick to get the answer right.  They learn the math.  </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r h="769910">
                <a:tc>
                  <a:txBody>
                    <a:bodyPr/>
                    <a:lstStyle/>
                    <a:p>
                      <a:pPr>
                        <a:lnSpc>
                          <a:spcPts val="1300"/>
                        </a:lnSpc>
                        <a:spcBef>
                          <a:spcPts val="25"/>
                        </a:spcBef>
                      </a:pPr>
                      <a:r>
                        <a:rPr lang="en-US" sz="1300">
                          <a:solidFill>
                            <a:srgbClr val="595959"/>
                          </a:solidFill>
                          <a:latin typeface="Helvetica"/>
                          <a:cs typeface="Arial"/>
                        </a:rPr>
                        <a:t>Shift 5</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a:solidFill>
                            <a:srgbClr val="595959"/>
                          </a:solidFill>
                          <a:latin typeface="Helvetica"/>
                          <a:cs typeface="Arial"/>
                        </a:rPr>
                        <a:t>Application</a:t>
                      </a:r>
                      <a:endParaRPr lang="en-US" sz="140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smtClean="0">
                          <a:solidFill>
                            <a:srgbClr val="595959"/>
                          </a:solidFill>
                          <a:latin typeface="Helvetica"/>
                          <a:cs typeface="Arial"/>
                        </a:rPr>
                        <a:t>Students are expected to use math and choose the appropriate concept for application even when they are not prompted to do so.  </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r h="742325">
                <a:tc>
                  <a:txBody>
                    <a:bodyPr/>
                    <a:lstStyle/>
                    <a:p>
                      <a:pPr>
                        <a:lnSpc>
                          <a:spcPts val="1300"/>
                        </a:lnSpc>
                        <a:spcBef>
                          <a:spcPts val="25"/>
                        </a:spcBef>
                      </a:pPr>
                      <a:r>
                        <a:rPr lang="en-US" sz="1300" dirty="0">
                          <a:solidFill>
                            <a:srgbClr val="595959"/>
                          </a:solidFill>
                          <a:latin typeface="Helvetica"/>
                          <a:cs typeface="Arial"/>
                        </a:rPr>
                        <a:t>Shift 6</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Dual Intensity</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c>
                  <a:txBody>
                    <a:bodyPr/>
                    <a:lstStyle/>
                    <a:p>
                      <a:pPr>
                        <a:lnSpc>
                          <a:spcPts val="1300"/>
                        </a:lnSpc>
                        <a:spcBef>
                          <a:spcPts val="25"/>
                        </a:spcBef>
                      </a:pPr>
                      <a:r>
                        <a:rPr lang="en-US" sz="1300" dirty="0">
                          <a:solidFill>
                            <a:srgbClr val="595959"/>
                          </a:solidFill>
                          <a:latin typeface="Helvetica"/>
                          <a:cs typeface="Arial"/>
                        </a:rPr>
                        <a:t>Students are practicing and understanding.  There is more than a balance between these two things in the classroom – both are occurring with intensity.  </a:t>
                      </a:r>
                      <a:endParaRPr lang="en-US" sz="1400" dirty="0">
                        <a:latin typeface="Cambria"/>
                      </a:endParaRPr>
                    </a:p>
                  </a:txBody>
                  <a:tcPr marL="94595" marR="94595" marT="59224" marB="0">
                    <a:lnL w="12700" cap="flat" cmpd="sng" algn="ctr">
                      <a:solidFill>
                        <a:srgbClr val="A69372"/>
                      </a:solidFill>
                      <a:prstDash val="solid"/>
                      <a:round/>
                      <a:headEnd type="none" w="med" len="med"/>
                      <a:tailEnd type="none" w="med" len="med"/>
                    </a:lnL>
                    <a:lnR w="12700" cap="flat" cmpd="sng" algn="ctr">
                      <a:solidFill>
                        <a:srgbClr val="A69372"/>
                      </a:solidFill>
                      <a:prstDash val="solid"/>
                      <a:round/>
                      <a:headEnd type="none" w="med" len="med"/>
                      <a:tailEnd type="none" w="med" len="med"/>
                    </a:lnR>
                    <a:lnT w="12700" cap="flat" cmpd="sng" algn="ctr">
                      <a:solidFill>
                        <a:srgbClr val="A69372"/>
                      </a:solidFill>
                      <a:prstDash val="solid"/>
                      <a:round/>
                      <a:headEnd type="none" w="med" len="med"/>
                      <a:tailEnd type="none" w="med" len="med"/>
                    </a:lnT>
                    <a:lnB w="12700" cap="flat" cmpd="sng" algn="ctr">
                      <a:solidFill>
                        <a:srgbClr val="A69372"/>
                      </a:solidFill>
                      <a:prstDash val="solid"/>
                      <a:round/>
                      <a:headEnd type="none" w="med" len="med"/>
                      <a:tailEnd type="none" w="med" len="med"/>
                    </a:lnB>
                    <a:solidFill>
                      <a:srgbClr val="EFEACC"/>
                    </a:solidFill>
                  </a:tcPr>
                </a:tc>
              </a:tr>
            </a:tbl>
          </a:graphicData>
        </a:graphic>
      </p:graphicFrame>
      <p:sp>
        <p:nvSpPr>
          <p:cNvPr id="5" name="TextBox 4"/>
          <p:cNvSpPr txBox="1"/>
          <p:nvPr/>
        </p:nvSpPr>
        <p:spPr>
          <a:xfrm>
            <a:off x="533400" y="6400800"/>
            <a:ext cx="1752600" cy="241300"/>
          </a:xfrm>
          <a:prstGeom prst="rect">
            <a:avLst/>
          </a:prstGeom>
          <a:solidFill>
            <a:srgbClr val="EFEACC"/>
          </a:solidFill>
        </p:spPr>
        <p:txBody>
          <a:bodyPr wrap="square" rtlCol="0">
            <a:spAutoFit/>
          </a:bodyPr>
          <a:lstStyle/>
          <a:p>
            <a:endParaRPr lang="en-US" dirty="0"/>
          </a:p>
        </p:txBody>
      </p:sp>
    </p:spTree>
    <p:extLst>
      <p:ext uri="{BB962C8B-B14F-4D97-AF65-F5344CB8AC3E}">
        <p14:creationId xmlns:p14="http://schemas.microsoft.com/office/powerpoint/2010/main" val="6343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5297961"/>
              </p:ext>
            </p:extLst>
          </p:nvPr>
        </p:nvGraphicFramePr>
        <p:xfrm>
          <a:off x="304800" y="1752600"/>
          <a:ext cx="8534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9266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ncrypted-tbn3.gstatic.com/images?q=tbn:ANd9GcREyaHRR0Y7O6bwBYsLPwvEevOOHFaoBSI4QhWvZZNnTWnLEq4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5029200" cy="649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3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328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200"/>
            <a:ext cx="2819400" cy="201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4862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509200"/>
          </a:xfrm>
          <a:prstGeom prst="rect">
            <a:avLst/>
          </a:prstGeom>
        </p:spPr>
        <p:txBody>
          <a:bodyPr wrap="square">
            <a:spAutoFit/>
          </a:bodyPr>
          <a:lstStyle/>
          <a:p>
            <a:pPr marL="685800" indent="-685800">
              <a:buFont typeface="Arial" panose="020B0604020202020204" pitchFamily="34" charset="0"/>
              <a:buChar char="•"/>
            </a:pPr>
            <a:r>
              <a:rPr lang="en-US" sz="4400" b="1" i="1" dirty="0" smtClean="0"/>
              <a:t>Teacher </a:t>
            </a:r>
            <a:r>
              <a:rPr lang="en-US" sz="4400" b="1" i="1" dirty="0"/>
              <a:t>Materials </a:t>
            </a:r>
            <a:endParaRPr lang="en-US" sz="4400" b="1" i="1" dirty="0" smtClean="0"/>
          </a:p>
          <a:p>
            <a:pPr marL="685800" indent="-685800">
              <a:buFont typeface="Arial" panose="020B0604020202020204" pitchFamily="34" charset="0"/>
              <a:buChar char="•"/>
            </a:pPr>
            <a:r>
              <a:rPr lang="en-US" sz="4400" b="1" i="1" dirty="0" smtClean="0"/>
              <a:t>Student </a:t>
            </a:r>
            <a:r>
              <a:rPr lang="en-US" sz="4400" b="1" i="1" dirty="0"/>
              <a:t>Materials </a:t>
            </a:r>
            <a:endParaRPr lang="en-US" sz="4400" b="1" i="1" dirty="0" smtClean="0"/>
          </a:p>
          <a:p>
            <a:pPr marL="685800" indent="-685800">
              <a:buFont typeface="Arial" panose="020B0604020202020204" pitchFamily="34" charset="0"/>
              <a:buChar char="•"/>
            </a:pPr>
            <a:r>
              <a:rPr lang="en-US" sz="4400" b="1" i="1" dirty="0" smtClean="0"/>
              <a:t>Copy </a:t>
            </a:r>
            <a:r>
              <a:rPr lang="en-US" sz="4400" b="1" i="1" dirty="0"/>
              <a:t>Ready Materials </a:t>
            </a:r>
            <a:endParaRPr lang="en-US" sz="4400" b="1" i="1" dirty="0" smtClean="0"/>
          </a:p>
          <a:p>
            <a:pPr marL="685800" indent="-685800">
              <a:buFont typeface="Arial" panose="020B0604020202020204" pitchFamily="34" charset="0"/>
              <a:buChar char="•"/>
            </a:pPr>
            <a:r>
              <a:rPr lang="en-US" sz="4400" b="1" i="1" dirty="0" smtClean="0"/>
              <a:t>Module </a:t>
            </a:r>
            <a:r>
              <a:rPr lang="en-US" sz="4400" b="1" i="1" dirty="0"/>
              <a:t>Overview </a:t>
            </a:r>
            <a:r>
              <a:rPr lang="en-US" sz="4400" b="1" i="1" dirty="0" smtClean="0"/>
              <a:t> </a:t>
            </a:r>
            <a:endParaRPr lang="en-US" sz="4400" b="1" i="1" dirty="0"/>
          </a:p>
          <a:p>
            <a:pPr marL="685800" indent="-685800">
              <a:buFont typeface="Arial" panose="020B0604020202020204" pitchFamily="34" charset="0"/>
              <a:buChar char="•"/>
            </a:pPr>
            <a:r>
              <a:rPr lang="en-US" sz="4400" b="1" i="1" dirty="0" smtClean="0"/>
              <a:t>Mid-Module </a:t>
            </a:r>
            <a:r>
              <a:rPr lang="en-US" sz="4400" b="1" i="1" dirty="0"/>
              <a:t>Assessment </a:t>
            </a:r>
            <a:endParaRPr lang="en-US" sz="4400" b="1" i="1" dirty="0" smtClean="0"/>
          </a:p>
          <a:p>
            <a:pPr marL="685800" indent="-685800">
              <a:buFont typeface="Arial" panose="020B0604020202020204" pitchFamily="34" charset="0"/>
              <a:buChar char="•"/>
            </a:pPr>
            <a:r>
              <a:rPr lang="en-US" sz="4400" b="1" i="1" dirty="0" smtClean="0"/>
              <a:t>End-of-Module Assessment</a:t>
            </a:r>
            <a:endParaRPr lang="en-US" sz="4400" b="1" i="1" dirty="0"/>
          </a:p>
          <a:p>
            <a:pPr marL="685800" indent="-685800">
              <a:buFont typeface="Arial" panose="020B0604020202020204" pitchFamily="34" charset="0"/>
              <a:buChar char="•"/>
            </a:pPr>
            <a:r>
              <a:rPr lang="en-US" sz="4400" b="1" i="1" dirty="0" smtClean="0"/>
              <a:t>Module </a:t>
            </a:r>
            <a:r>
              <a:rPr lang="en-US" sz="4400" b="1" i="1" dirty="0"/>
              <a:t>Overview and Assessments </a:t>
            </a:r>
            <a:r>
              <a:rPr lang="en-US" sz="4400" b="1" i="1" dirty="0" smtClean="0"/>
              <a:t> </a:t>
            </a:r>
            <a:endParaRPr lang="en-US" sz="4400" b="1" i="1" dirty="0"/>
          </a:p>
          <a:p>
            <a:pPr marL="685800" indent="-685800">
              <a:buFont typeface="Arial" panose="020B0604020202020204" pitchFamily="34" charset="0"/>
              <a:buChar char="•"/>
            </a:pPr>
            <a:r>
              <a:rPr lang="en-US" sz="4400" b="1" i="1" dirty="0" smtClean="0"/>
              <a:t>Topic </a:t>
            </a:r>
            <a:r>
              <a:rPr lang="en-US" sz="4400" b="1" i="1" dirty="0"/>
              <a:t>Overviews </a:t>
            </a:r>
            <a:r>
              <a:rPr lang="en-US" sz="4400" b="1" i="1" dirty="0" smtClean="0"/>
              <a:t>documents </a:t>
            </a:r>
            <a:endParaRPr lang="en-US" sz="4400" b="1" i="1" dirty="0"/>
          </a:p>
        </p:txBody>
      </p:sp>
      <p:sp>
        <p:nvSpPr>
          <p:cNvPr id="7" name="Rectangle 6"/>
          <p:cNvSpPr/>
          <p:nvPr/>
        </p:nvSpPr>
        <p:spPr>
          <a:xfrm>
            <a:off x="914400" y="25400"/>
            <a:ext cx="7331763"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Module Resources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975097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858962"/>
          </a:xfrm>
        </p:spPr>
        <p:txBody>
          <a:bodyPr>
            <a:noAutofit/>
          </a:bodyPr>
          <a:lstStyle/>
          <a:p>
            <a:r>
              <a:rPr lang="en-US" sz="6600" b="1" i="1" u="sng" dirty="0" smtClean="0">
                <a:solidFill>
                  <a:srgbClr val="FF0000"/>
                </a:solidFill>
              </a:rPr>
              <a:t>Three</a:t>
            </a:r>
            <a:r>
              <a:rPr lang="en-US" sz="6600" b="1" i="1" dirty="0" smtClean="0">
                <a:solidFill>
                  <a:srgbClr val="FF0000"/>
                </a:solidFill>
              </a:rPr>
              <a:t> Levels of Content Standards</a:t>
            </a:r>
            <a:endParaRPr lang="en-US" sz="6600" b="1" i="1" dirty="0">
              <a:solidFill>
                <a:srgbClr val="FF0000"/>
              </a:solidFill>
            </a:endParaRPr>
          </a:p>
        </p:txBody>
      </p:sp>
      <p:sp>
        <p:nvSpPr>
          <p:cNvPr id="4" name="Rectangle 3"/>
          <p:cNvSpPr/>
          <p:nvPr/>
        </p:nvSpPr>
        <p:spPr>
          <a:xfrm>
            <a:off x="304800" y="2514600"/>
            <a:ext cx="8530027" cy="3139321"/>
          </a:xfrm>
          <a:prstGeom prst="rect">
            <a:avLst/>
          </a:prstGeom>
          <a:noFill/>
        </p:spPr>
        <p:txBody>
          <a:bodyPr wrap="none" lIns="91440" tIns="45720" rIns="91440" bIns="45720">
            <a:spAutoFit/>
          </a:bodyP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rPr>
              <a:t>Focus Standards</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endParaRP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rPr>
              <a:t>Foundational Standards</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endParaRP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rPr>
              <a:t>Extension Standards</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75000"/>
                </a:schemeClr>
              </a:solidFill>
              <a:effectLst>
                <a:outerShdw blurRad="41275" dist="12700" dir="12000000" algn="tl" rotWithShape="0">
                  <a:srgbClr val="000000">
                    <a:alpha val="40000"/>
                  </a:srgbClr>
                </a:outerShdw>
              </a:effectLst>
            </a:endParaRPr>
          </a:p>
        </p:txBody>
      </p:sp>
      <p:sp>
        <p:nvSpPr>
          <p:cNvPr id="5" name="Content Placeholder 4"/>
          <p:cNvSpPr>
            <a:spLocks noGrp="1"/>
          </p:cNvSpPr>
          <p:nvPr>
            <p:ph idx="1"/>
          </p:nvPr>
        </p:nvSpPr>
        <p:spPr/>
        <p:txBody>
          <a:bodyPr>
            <a:normAutofit/>
          </a:bodyPr>
          <a:lstStyle/>
          <a:p>
            <a:pPr marL="0" indent="0">
              <a:buNone/>
            </a:pPr>
            <a:r>
              <a:rPr lang="en-US" sz="4000" dirty="0" smtClean="0"/>
              <a:t> </a:t>
            </a:r>
            <a:endParaRPr lang="en-US" sz="4000" dirty="0"/>
          </a:p>
        </p:txBody>
      </p:sp>
    </p:spTree>
    <p:extLst>
      <p:ext uri="{BB962C8B-B14F-4D97-AF65-F5344CB8AC3E}">
        <p14:creationId xmlns:p14="http://schemas.microsoft.com/office/powerpoint/2010/main" val="30159198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990600" y="1981200"/>
            <a:ext cx="8991600" cy="221599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1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Scaffolding</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87734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762000"/>
            <a:ext cx="8382000" cy="5016758"/>
          </a:xfrm>
          <a:prstGeom prst="rect">
            <a:avLst/>
          </a:prstGeom>
        </p:spPr>
        <p:txBody>
          <a:bodyPr wrap="square">
            <a:spAutoFit/>
          </a:bodyPr>
          <a:lstStyle/>
          <a:p>
            <a:r>
              <a:rPr lang="en-US" sz="3200" b="1" i="1" dirty="0">
                <a:solidFill>
                  <a:srgbClr val="000000"/>
                </a:solidFill>
              </a:rPr>
              <a:t>Scaffolding: </a:t>
            </a:r>
            <a:endParaRPr lang="en-US" sz="3200" b="1" dirty="0">
              <a:solidFill>
                <a:srgbClr val="000000"/>
              </a:solidFill>
            </a:endParaRPr>
          </a:p>
          <a:p>
            <a:r>
              <a:rPr lang="en-US" sz="3200" dirty="0">
                <a:solidFill>
                  <a:srgbClr val="000000"/>
                </a:solidFill>
                <a:latin typeface="Wingdings"/>
              </a:rPr>
              <a:t> </a:t>
            </a:r>
            <a:r>
              <a:rPr lang="en-US" sz="3200" dirty="0">
                <a:solidFill>
                  <a:srgbClr val="000000"/>
                </a:solidFill>
              </a:rPr>
              <a:t>For students with eye-hand coordination or visualization problems, model the Opening Exercise as a class, and then provide students with a copy of the work to complete the exploration. </a:t>
            </a:r>
          </a:p>
          <a:p>
            <a:r>
              <a:rPr lang="en-US" sz="3200" dirty="0">
                <a:solidFill>
                  <a:srgbClr val="000000"/>
                </a:solidFill>
                <a:latin typeface="Wingdings"/>
              </a:rPr>
              <a:t> </a:t>
            </a:r>
            <a:r>
              <a:rPr lang="en-US" sz="3200" dirty="0">
                <a:solidFill>
                  <a:srgbClr val="000000"/>
                </a:solidFill>
              </a:rPr>
              <a:t>For advanced learners, explain the paper pushing puzzle, and let them come up with a hypothesis on what they are creating and how they can prove it without seeing questions. </a:t>
            </a:r>
          </a:p>
        </p:txBody>
      </p:sp>
    </p:spTree>
    <p:extLst>
      <p:ext uri="{BB962C8B-B14F-4D97-AF65-F5344CB8AC3E}">
        <p14:creationId xmlns:p14="http://schemas.microsoft.com/office/powerpoint/2010/main" val="23826593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77314"/>
            <a:ext cx="4572000" cy="650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4374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2955"/>
            <a:ext cx="6934200" cy="663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8697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ectangle 4"/>
          <p:cNvSpPr/>
          <p:nvPr/>
        </p:nvSpPr>
        <p:spPr>
          <a:xfrm>
            <a:off x="304800" y="2057400"/>
            <a:ext cx="8763000" cy="3046988"/>
          </a:xfrm>
          <a:prstGeom prst="rect">
            <a:avLst/>
          </a:prstGeom>
          <a:noFill/>
        </p:spPr>
        <p:txBody>
          <a:bodyPr wrap="square" lIns="91440" tIns="45720" rIns="91440" bIns="45720">
            <a:spAutoFit/>
          </a:bodyPr>
          <a:lstStyle/>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skerville Old Face" panose="02020602080505020303" pitchFamily="18" charset="0"/>
              </a:rPr>
              <a:t>Vertical </a:t>
            </a:r>
          </a:p>
          <a:p>
            <a:pPr algn="ctr"/>
            <a:r>
              <a:rPr 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askerville Old Face" panose="02020602080505020303" pitchFamily="18" charset="0"/>
              </a:rPr>
              <a:t>Alignment</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352354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915400" cy="6278642"/>
          </a:xfrm>
          <a:prstGeom prst="rect">
            <a:avLst/>
          </a:prstGeom>
        </p:spPr>
        <p:txBody>
          <a:bodyPr wrap="square">
            <a:spAutoFit/>
          </a:bodyPr>
          <a:lstStyle/>
          <a:p>
            <a:pPr algn="ctr"/>
            <a:r>
              <a:rPr lang="en-US" sz="3600" b="1" u="sng" dirty="0"/>
              <a:t>Kindergarten</a:t>
            </a:r>
          </a:p>
          <a:p>
            <a:r>
              <a:rPr lang="en-US" sz="2400" b="1" dirty="0"/>
              <a:t>Identify and describe shapes</a:t>
            </a:r>
            <a:r>
              <a:rPr lang="en-US" sz="2400" dirty="0"/>
              <a:t>. </a:t>
            </a:r>
          </a:p>
          <a:p>
            <a:r>
              <a:rPr lang="en-US" dirty="0"/>
              <a:t>CCSS.Math.Content.K.G.A.1</a:t>
            </a:r>
          </a:p>
          <a:p>
            <a:r>
              <a:rPr lang="en-US" dirty="0"/>
              <a:t>Describe objects in the environment using names of shapes, and describe the relative positions of these objects using terms such as above, below, beside, in front of, behind, and next to.</a:t>
            </a:r>
          </a:p>
          <a:p>
            <a:r>
              <a:rPr lang="en-US" dirty="0"/>
              <a:t>CCSS.Math.Content.K.G.A.2</a:t>
            </a:r>
          </a:p>
          <a:p>
            <a:r>
              <a:rPr lang="en-US" dirty="0"/>
              <a:t>Correctly name shapes regardless of their orientations or overall size.</a:t>
            </a:r>
          </a:p>
          <a:p>
            <a:r>
              <a:rPr lang="en-US" dirty="0"/>
              <a:t>CCSS.Math.Content.K.G.A.3</a:t>
            </a:r>
          </a:p>
          <a:p>
            <a:r>
              <a:rPr lang="en-US" dirty="0"/>
              <a:t>Identify shapes as two-dimensional (lying in a plane, "flat") or three-dimensional ("solid").</a:t>
            </a:r>
          </a:p>
          <a:p>
            <a:r>
              <a:rPr lang="en-US" dirty="0"/>
              <a:t>Analyze, compare, create, and compose shapes. </a:t>
            </a:r>
          </a:p>
          <a:p>
            <a:r>
              <a:rPr lang="en-US" dirty="0"/>
              <a:t>CCSS.Math.Content.K.G.B.4</a:t>
            </a:r>
          </a:p>
          <a:p>
            <a:r>
              <a:rPr lang="en-US" dirty="0"/>
              <a:t>Analyze and compare two- and three-dimensional shapes, in different sizes and orientations, using informal language to describe their similarities, differences, parts (e.g., number of sides and vertices/"corners") and other attributes (e.g., having sides of equal length).</a:t>
            </a:r>
          </a:p>
          <a:p>
            <a:r>
              <a:rPr lang="en-US" dirty="0"/>
              <a:t>CCSS.Math.Content.K.G.B.5</a:t>
            </a:r>
          </a:p>
          <a:p>
            <a:r>
              <a:rPr lang="en-US" dirty="0"/>
              <a:t>Model shapes in the world by building shapes from components (e.g., sticks and clay balls) and drawing shapes.</a:t>
            </a:r>
          </a:p>
          <a:p>
            <a:r>
              <a:rPr lang="en-US" dirty="0"/>
              <a:t>CCSS.Math.Content.K.G.B.6</a:t>
            </a:r>
          </a:p>
          <a:p>
            <a:r>
              <a:rPr lang="en-US" dirty="0"/>
              <a:t>Compose simple shapes to form larger shapes. For example, "Can you join these two triangles with full sides touching to make a rectangle?"</a:t>
            </a:r>
          </a:p>
        </p:txBody>
      </p:sp>
      <p:sp>
        <p:nvSpPr>
          <p:cNvPr id="6" name="TextBox 5"/>
          <p:cNvSpPr txBox="1"/>
          <p:nvPr/>
        </p:nvSpPr>
        <p:spPr>
          <a:xfrm>
            <a:off x="1447800" y="762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16479366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915400" cy="6001643"/>
          </a:xfrm>
          <a:prstGeom prst="rect">
            <a:avLst/>
          </a:prstGeom>
        </p:spPr>
        <p:txBody>
          <a:bodyPr wrap="square">
            <a:spAutoFit/>
          </a:bodyPr>
          <a:lstStyle/>
          <a:p>
            <a:pPr lvl="0" algn="ctr"/>
            <a:r>
              <a:rPr lang="en-US" sz="3600" b="1" u="sng" dirty="0">
                <a:solidFill>
                  <a:prstClr val="black"/>
                </a:solidFill>
              </a:rPr>
              <a:t>Grade 1</a:t>
            </a:r>
          </a:p>
          <a:p>
            <a:pPr lvl="0"/>
            <a:endParaRPr lang="en-US" sz="2000" b="1" dirty="0" smtClean="0">
              <a:solidFill>
                <a:prstClr val="black"/>
              </a:solidFill>
            </a:endParaRPr>
          </a:p>
          <a:p>
            <a:pPr lvl="0"/>
            <a:r>
              <a:rPr lang="en-US" sz="2800" b="1" i="1" dirty="0" smtClean="0">
                <a:solidFill>
                  <a:prstClr val="black"/>
                </a:solidFill>
              </a:rPr>
              <a:t>Reason </a:t>
            </a:r>
            <a:r>
              <a:rPr lang="en-US" sz="2800" b="1" i="1" dirty="0">
                <a:solidFill>
                  <a:prstClr val="black"/>
                </a:solidFill>
              </a:rPr>
              <a:t>with shapes and their </a:t>
            </a:r>
            <a:r>
              <a:rPr lang="en-US" sz="2800" b="1" i="1" dirty="0" smtClean="0">
                <a:solidFill>
                  <a:prstClr val="black"/>
                </a:solidFill>
              </a:rPr>
              <a:t>attributes</a:t>
            </a:r>
            <a:endParaRPr lang="en-US" sz="2800" b="1" i="1" dirty="0">
              <a:solidFill>
                <a:prstClr val="black"/>
              </a:solidFill>
            </a:endParaRPr>
          </a:p>
          <a:p>
            <a:pPr lvl="0"/>
            <a:endParaRPr lang="en-US" sz="2000" dirty="0" smtClean="0">
              <a:solidFill>
                <a:prstClr val="black"/>
              </a:solidFill>
            </a:endParaRPr>
          </a:p>
          <a:p>
            <a:pPr lvl="0"/>
            <a:r>
              <a:rPr lang="en-US" sz="2000" dirty="0" smtClean="0">
                <a:solidFill>
                  <a:prstClr val="black"/>
                </a:solidFill>
              </a:rPr>
              <a:t>CCSS.Math.Content.1.G.A.1</a:t>
            </a:r>
            <a:endParaRPr lang="en-US" sz="2000" dirty="0">
              <a:solidFill>
                <a:prstClr val="black"/>
              </a:solidFill>
            </a:endParaRPr>
          </a:p>
          <a:p>
            <a:pPr lvl="0"/>
            <a:r>
              <a:rPr lang="en-US" sz="2000" dirty="0">
                <a:solidFill>
                  <a:prstClr val="black"/>
                </a:solidFill>
              </a:rPr>
              <a:t>Distinguish between defining attributes (e.g., triangles are closed and three-sided) versus non-defining attributes (e.g., color, orientation, overall size); build and draw shapes to possess defining attributes.</a:t>
            </a:r>
          </a:p>
          <a:p>
            <a:pPr lvl="0"/>
            <a:r>
              <a:rPr lang="en-US" sz="2000" dirty="0">
                <a:solidFill>
                  <a:prstClr val="black"/>
                </a:solidFill>
              </a:rPr>
              <a:t>CCSS.Math.Content.1.G.A.2</a:t>
            </a:r>
          </a:p>
          <a:p>
            <a:pPr lvl="0"/>
            <a:r>
              <a:rPr lang="en-US" sz="2000" dirty="0">
                <a:solidFill>
                  <a:prstClr val="black"/>
                </a:solidFill>
              </a:rPr>
              <a:t>Compose two-dimensional shapes (rectangles, squares, trapezoids, triangles, half-circles, and quarter-circles) or three-dimensional shapes (cubes, right rectangular prisms, right circular cones, and right circular cylinders) to create a composite shape, and compose new shapes from the composite shape.1</a:t>
            </a:r>
          </a:p>
          <a:p>
            <a:pPr lvl="0"/>
            <a:r>
              <a:rPr lang="en-US" sz="2000" dirty="0">
                <a:solidFill>
                  <a:prstClr val="black"/>
                </a:solidFill>
              </a:rPr>
              <a:t>CCSS.Math.Content.1.G.A.3</a:t>
            </a:r>
          </a:p>
          <a:p>
            <a:pPr lvl="0"/>
            <a:r>
              <a:rPr lang="en-US" sz="2000" dirty="0">
                <a:solidFill>
                  <a:prstClr val="black"/>
                </a:solidFill>
              </a:rPr>
              <a:t>Partition circles and rectangles into two and four equal shares, describe the shares using the words halves, fourths, and quarters, and use the phrases half of, fourth of, and quarter of. Describe the whole as two of, or four of the shares. Understand for these examples that decomposing into more equal shares creates smaller shares.</a:t>
            </a:r>
          </a:p>
        </p:txBody>
      </p:sp>
      <p:sp>
        <p:nvSpPr>
          <p:cNvPr id="6" name="TextBox 5"/>
          <p:cNvSpPr txBox="1"/>
          <p:nvPr/>
        </p:nvSpPr>
        <p:spPr>
          <a:xfrm>
            <a:off x="1447800" y="762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4750282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915400" cy="5909310"/>
          </a:xfrm>
          <a:prstGeom prst="rect">
            <a:avLst/>
          </a:prstGeom>
        </p:spPr>
        <p:txBody>
          <a:bodyPr wrap="square">
            <a:spAutoFit/>
          </a:bodyPr>
          <a:lstStyle/>
          <a:p>
            <a:pPr algn="ctr"/>
            <a:r>
              <a:rPr lang="en-US" sz="4000" b="1" u="sng" dirty="0"/>
              <a:t>Grade 2</a:t>
            </a:r>
          </a:p>
          <a:p>
            <a:endParaRPr lang="en-US" sz="2400" dirty="0"/>
          </a:p>
          <a:p>
            <a:r>
              <a:rPr lang="en-US" sz="2800" b="1" i="1" dirty="0" smtClean="0"/>
              <a:t>Reason </a:t>
            </a:r>
            <a:r>
              <a:rPr lang="en-US" sz="2800" b="1" i="1" dirty="0"/>
              <a:t>with shapes and their </a:t>
            </a:r>
            <a:r>
              <a:rPr lang="en-US" sz="2800" b="1" i="1" dirty="0" smtClean="0"/>
              <a:t>attributes </a:t>
            </a:r>
            <a:endParaRPr lang="en-US" sz="2800" b="1" i="1" dirty="0"/>
          </a:p>
          <a:p>
            <a:endParaRPr lang="en-US" sz="2200" dirty="0" smtClean="0"/>
          </a:p>
          <a:p>
            <a:r>
              <a:rPr lang="en-US" sz="2200" dirty="0" smtClean="0"/>
              <a:t>CCSS.Math.Content.2.G.A.1</a:t>
            </a:r>
            <a:endParaRPr lang="en-US" sz="2200" dirty="0"/>
          </a:p>
          <a:p>
            <a:r>
              <a:rPr lang="en-US" sz="2200" dirty="0"/>
              <a:t>Recognize and draw shapes having specified attributes, such as a given number of angles or a given number of equal faces.1 Identify triangles, quadrilaterals, pentagons, hexagons, and cubes.</a:t>
            </a:r>
          </a:p>
          <a:p>
            <a:r>
              <a:rPr lang="en-US" sz="2200" dirty="0"/>
              <a:t>CCSS.Math.Content.2.G.A.2</a:t>
            </a:r>
          </a:p>
          <a:p>
            <a:r>
              <a:rPr lang="en-US" sz="2200" dirty="0"/>
              <a:t>Partition a rectangle into rows and columns of same-size squares and count to find the total number of them.</a:t>
            </a:r>
          </a:p>
          <a:p>
            <a:r>
              <a:rPr lang="en-US" sz="2200" dirty="0"/>
              <a:t>CCSS.Math.Content.2.G.A.3</a:t>
            </a:r>
          </a:p>
          <a:p>
            <a:r>
              <a:rPr lang="en-US" sz="2200" dirty="0"/>
              <a:t>Partition circles and rectangles into two, three, or four equal shares, describe the shares using the words halves, thirds, half of, a third of, etc., and describe the whole as two halves, three thirds, four fourths. Recognize that equal shares of identical wholes need not have the same shape.</a:t>
            </a:r>
          </a:p>
        </p:txBody>
      </p:sp>
      <p:sp>
        <p:nvSpPr>
          <p:cNvPr id="4" name="TextBox 3"/>
          <p:cNvSpPr txBox="1"/>
          <p:nvPr/>
        </p:nvSpPr>
        <p:spPr>
          <a:xfrm>
            <a:off x="1447800" y="762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931154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685800" y="152400"/>
            <a:ext cx="7696199"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Toolbox</a:t>
            </a:r>
          </a:p>
        </p:txBody>
      </p:sp>
      <p:pic>
        <p:nvPicPr>
          <p:cNvPr id="3" name="Picture 2" descr="C:\Users\wfarber\AppData\Local\Microsoft\Windows\Temporary Internet Files\Content.IE5\5V4YJ3HW\MC9004326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716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8543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6309420"/>
          </a:xfrm>
          <a:prstGeom prst="rect">
            <a:avLst/>
          </a:prstGeom>
        </p:spPr>
        <p:txBody>
          <a:bodyPr wrap="square">
            <a:spAutoFit/>
          </a:bodyPr>
          <a:lstStyle/>
          <a:p>
            <a:pPr algn="ctr"/>
            <a:r>
              <a:rPr lang="en-US" sz="4000" b="1" u="sng" dirty="0"/>
              <a:t>Grade 3</a:t>
            </a:r>
          </a:p>
          <a:p>
            <a:endParaRPr lang="en-US" sz="2400" dirty="0" smtClean="0"/>
          </a:p>
          <a:p>
            <a:r>
              <a:rPr lang="en-US" sz="2800" b="1" dirty="0" smtClean="0"/>
              <a:t>Reason </a:t>
            </a:r>
            <a:r>
              <a:rPr lang="en-US" sz="2800" b="1" dirty="0"/>
              <a:t>with shapes and their attributes. </a:t>
            </a:r>
          </a:p>
          <a:p>
            <a:endParaRPr lang="en-US" sz="2400" dirty="0" smtClean="0"/>
          </a:p>
          <a:p>
            <a:r>
              <a:rPr lang="en-US" sz="2400" dirty="0" smtClean="0"/>
              <a:t>CCSS.Math.Content.3.G.A.1</a:t>
            </a:r>
            <a:endParaRPr lang="en-US" sz="2400" dirty="0"/>
          </a:p>
          <a:p>
            <a:r>
              <a:rPr lang="en-US" sz="2400" dirty="0"/>
              <a:t>Understand that shapes in different categories (e.g., rhombuses, rectangles, and others) may share attributes (e.g., having four sides), and that the shared attributes can define a larger category (e.g., quadrilaterals). Recognize rhombuses, rectangles, and squares as examples of quadrilaterals, and draw examples of quadrilaterals that do not belong to any of these subcategories.</a:t>
            </a:r>
          </a:p>
          <a:p>
            <a:r>
              <a:rPr lang="en-US" sz="2400" dirty="0"/>
              <a:t>CCSS.Math.Content.3.G.A.2</a:t>
            </a:r>
          </a:p>
          <a:p>
            <a:r>
              <a:rPr lang="en-US" sz="2400" dirty="0"/>
              <a:t>Partition shapes into parts with equal areas. Express the area of each part as a unit fraction of the whole. For example, partition a shape into 4 parts with equal area, and describe the area of each part as 1/4 of the area of the shape.</a:t>
            </a:r>
          </a:p>
        </p:txBody>
      </p:sp>
      <p:sp>
        <p:nvSpPr>
          <p:cNvPr id="3" name="TextBox 2"/>
          <p:cNvSpPr txBox="1"/>
          <p:nvPr/>
        </p:nvSpPr>
        <p:spPr>
          <a:xfrm>
            <a:off x="1447800" y="762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5924236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915400" cy="5570756"/>
          </a:xfrm>
          <a:prstGeom prst="rect">
            <a:avLst/>
          </a:prstGeom>
        </p:spPr>
        <p:txBody>
          <a:bodyPr wrap="square">
            <a:spAutoFit/>
          </a:bodyPr>
          <a:lstStyle/>
          <a:p>
            <a:pPr algn="ctr"/>
            <a:r>
              <a:rPr lang="en-US" sz="4000" b="1" u="sng" dirty="0"/>
              <a:t>Grade 4</a:t>
            </a:r>
          </a:p>
          <a:p>
            <a:endParaRPr lang="en-US" sz="2000" dirty="0" smtClean="0"/>
          </a:p>
          <a:p>
            <a:r>
              <a:rPr lang="en-US" sz="2400" b="1" i="1" dirty="0" smtClean="0"/>
              <a:t>Draw </a:t>
            </a:r>
            <a:r>
              <a:rPr lang="en-US" sz="2400" b="1" i="1" dirty="0"/>
              <a:t>and identify lines and angles, and classify shapes by properties of their lines and angles. </a:t>
            </a:r>
            <a:endParaRPr lang="en-US" sz="2400" b="1" i="1" dirty="0" smtClean="0"/>
          </a:p>
          <a:p>
            <a:endParaRPr lang="en-US" sz="2000" dirty="0"/>
          </a:p>
          <a:p>
            <a:r>
              <a:rPr lang="en-US" sz="2000" dirty="0"/>
              <a:t>CCSS.Math.Content.4.G.A.1</a:t>
            </a:r>
          </a:p>
          <a:p>
            <a:r>
              <a:rPr lang="en-US" sz="2000" dirty="0"/>
              <a:t>Draw points, lines, line segments, rays, angles (right, acute, obtuse), and perpendicular and parallel lines. Identify these in two-dimensional figures.</a:t>
            </a:r>
          </a:p>
          <a:p>
            <a:r>
              <a:rPr lang="en-US" sz="2000" dirty="0"/>
              <a:t>CCSS.Math.Content.4.G.A.2</a:t>
            </a:r>
          </a:p>
          <a:p>
            <a:r>
              <a:rPr lang="en-US" sz="2000" dirty="0"/>
              <a:t>Classify two-dimensional figures based on the presence or absence of parallel or perpendicular lines, or the presence or absence of angles of a specified size. Recognize right triangles as a category, and identify right triangles.</a:t>
            </a:r>
          </a:p>
          <a:p>
            <a:r>
              <a:rPr lang="en-US" sz="2000" dirty="0"/>
              <a:t>CCSS.Math.Content.4.G.A.3</a:t>
            </a:r>
          </a:p>
          <a:p>
            <a:r>
              <a:rPr lang="en-US" sz="2000" dirty="0"/>
              <a:t>Recognize a line of symmetry for a two-dimensional figure as a line across the figure such that the figure can be folded along the line into matching parts. Identify </a:t>
            </a:r>
            <a:r>
              <a:rPr lang="en-US" sz="2000" dirty="0" smtClean="0"/>
              <a:t>line- symmetric </a:t>
            </a:r>
            <a:r>
              <a:rPr lang="en-US" sz="2000" dirty="0"/>
              <a:t>figures and draw lines of symmetry.</a:t>
            </a:r>
          </a:p>
        </p:txBody>
      </p:sp>
      <p:sp>
        <p:nvSpPr>
          <p:cNvPr id="3" name="TextBox 2"/>
          <p:cNvSpPr txBox="1"/>
          <p:nvPr/>
        </p:nvSpPr>
        <p:spPr>
          <a:xfrm>
            <a:off x="1447800" y="1524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11783710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915400" cy="6355586"/>
          </a:xfrm>
          <a:prstGeom prst="rect">
            <a:avLst/>
          </a:prstGeom>
        </p:spPr>
        <p:txBody>
          <a:bodyPr wrap="square">
            <a:spAutoFit/>
          </a:bodyPr>
          <a:lstStyle/>
          <a:p>
            <a:pPr algn="ctr"/>
            <a:r>
              <a:rPr lang="en-US" sz="2800" b="1" u="sng" dirty="0"/>
              <a:t>Grade 5</a:t>
            </a:r>
          </a:p>
          <a:p>
            <a:endParaRPr lang="en-US" dirty="0" smtClean="0"/>
          </a:p>
          <a:p>
            <a:r>
              <a:rPr lang="en-US" sz="1900" b="1" i="1" dirty="0" smtClean="0"/>
              <a:t>Graph </a:t>
            </a:r>
            <a:r>
              <a:rPr lang="en-US" sz="1900" b="1" i="1" dirty="0"/>
              <a:t>points on the coordinate plane to solve real-world and mathematical problems. </a:t>
            </a:r>
          </a:p>
          <a:p>
            <a:endParaRPr lang="en-US" dirty="0" smtClean="0"/>
          </a:p>
          <a:p>
            <a:r>
              <a:rPr lang="en-US" dirty="0" smtClean="0"/>
              <a:t>CCSS.Math.Content.5.G.A.1</a:t>
            </a:r>
            <a:endParaRPr lang="en-US" dirty="0"/>
          </a:p>
          <a:p>
            <a:r>
              <a:rPr lang="en-US" dirty="0"/>
              <a:t>Use a pair of perpendicular number lines, called axes, to define a coordinate system, with the intersection of the lines (the origin) arranged to coincide with the 0 on each line and a given point in the plane located by using an ordered pair of numbers, called its coordinates. Understand that the first number indicates how far to travel from the origin in the direction of one axis, and the second number indicates how far to travel in the direction of the second axis, with the convention that the names of the two axes and the coordinates correspond (e.g., x-axis and x-coordinate, y-axis and y-coordinate).</a:t>
            </a:r>
          </a:p>
          <a:p>
            <a:r>
              <a:rPr lang="en-US" dirty="0"/>
              <a:t>CCSS.Math.Content.5.G.A.2</a:t>
            </a:r>
          </a:p>
          <a:p>
            <a:r>
              <a:rPr lang="en-US" dirty="0"/>
              <a:t>Represent real world and mathematical problems by graphing points in the first quadrant of the coordinate plane, and interpret coordinate values of points in the context of the situation.</a:t>
            </a:r>
          </a:p>
          <a:p>
            <a:r>
              <a:rPr lang="en-US" dirty="0"/>
              <a:t>Classify two-dimensional figures into categories based on their properties. </a:t>
            </a:r>
          </a:p>
          <a:p>
            <a:r>
              <a:rPr lang="en-US" dirty="0"/>
              <a:t>CCSS.Math.Content.5.G.B.3</a:t>
            </a:r>
          </a:p>
          <a:p>
            <a:r>
              <a:rPr lang="en-US" dirty="0"/>
              <a:t>Understand that attributes belonging to a category of two-dimensional figures also belong to all subcategories of that category. For example, all rectangles have four right angles and squares are rectangles, so all squares have four right angles.</a:t>
            </a:r>
          </a:p>
          <a:p>
            <a:r>
              <a:rPr lang="en-US" dirty="0"/>
              <a:t>CCSS.Math.Content.5.G.B.4</a:t>
            </a:r>
          </a:p>
          <a:p>
            <a:r>
              <a:rPr lang="en-US" dirty="0"/>
              <a:t>Classify two-dimensional figures in a hierarchy based on properties.</a:t>
            </a:r>
          </a:p>
        </p:txBody>
      </p:sp>
      <p:sp>
        <p:nvSpPr>
          <p:cNvPr id="3" name="TextBox 2"/>
          <p:cNvSpPr txBox="1"/>
          <p:nvPr/>
        </p:nvSpPr>
        <p:spPr>
          <a:xfrm>
            <a:off x="1447800" y="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19539133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991600" cy="6401753"/>
          </a:xfrm>
          <a:prstGeom prst="rect">
            <a:avLst/>
          </a:prstGeom>
        </p:spPr>
        <p:txBody>
          <a:bodyPr wrap="square">
            <a:spAutoFit/>
          </a:bodyPr>
          <a:lstStyle/>
          <a:p>
            <a:pPr algn="ctr"/>
            <a:r>
              <a:rPr lang="en-US" sz="2800" b="1" dirty="0"/>
              <a:t>Grade 6</a:t>
            </a:r>
          </a:p>
          <a:p>
            <a:r>
              <a:rPr lang="en-US" sz="2000" b="1" i="1" dirty="0" smtClean="0"/>
              <a:t>Solve </a:t>
            </a:r>
            <a:r>
              <a:rPr lang="en-US" sz="2000" b="1" i="1" dirty="0"/>
              <a:t>real-world and mathematical problems involving area, surface area, and volume. </a:t>
            </a:r>
          </a:p>
          <a:p>
            <a:r>
              <a:rPr lang="en-US" dirty="0"/>
              <a:t>CCSS.Math.Content.6.G.A.1</a:t>
            </a:r>
          </a:p>
          <a:p>
            <a:r>
              <a:rPr lang="en-US" dirty="0"/>
              <a:t>Find the area of right triangles, other triangles, special quadrilaterals, and polygons by composing into rectangles or decomposing into triangles and other shapes; apply these techniques in the context of solving real-world and mathematical problems.</a:t>
            </a:r>
          </a:p>
          <a:p>
            <a:r>
              <a:rPr lang="en-US" dirty="0"/>
              <a:t>CCSS.Math.Content.6.G.A.2</a:t>
            </a:r>
          </a:p>
          <a:p>
            <a:r>
              <a:rPr lang="en-US" dirty="0"/>
              <a:t>Find the volume of a right rectangular prism with fractional edge lengths by packing it with unit cubes of the appropriate unit fraction edge lengths, and show that the volume is the same as would be found by multiplying the edge lengths of the prism. Apply the formulas V = l w h and V = b h to find volumes of right rectangular prisms with fractional edge lengths in the context of solving real-world and mathematical problems.</a:t>
            </a:r>
          </a:p>
          <a:p>
            <a:r>
              <a:rPr lang="en-US" dirty="0"/>
              <a:t>CCSS.Math.Content.6.G.A.3</a:t>
            </a:r>
          </a:p>
          <a:p>
            <a:r>
              <a:rPr lang="en-US" dirty="0"/>
              <a:t>Draw polygons in the coordinate plane given coordinates for the vertices; use coordinates to find the length of a side joining points with the same first coordinate or the same second coordinate. Apply these techniques in the context of solving real-world and mathematical problems.</a:t>
            </a:r>
          </a:p>
          <a:p>
            <a:r>
              <a:rPr lang="en-US" dirty="0"/>
              <a:t>CCSS.Math.Content.6.G.A.4</a:t>
            </a:r>
          </a:p>
          <a:p>
            <a:r>
              <a:rPr lang="en-US" dirty="0"/>
              <a:t>Represent three-dimensional figures using nets made up of rectangles and triangles, and use the nets to find the surface area of these figures. Apply these techniques in the context of solving real-world and mathematical problems.</a:t>
            </a:r>
          </a:p>
        </p:txBody>
      </p:sp>
      <p:sp>
        <p:nvSpPr>
          <p:cNvPr id="3" name="TextBox 2"/>
          <p:cNvSpPr txBox="1"/>
          <p:nvPr/>
        </p:nvSpPr>
        <p:spPr>
          <a:xfrm>
            <a:off x="1447800" y="32657"/>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28657780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457200"/>
            <a:ext cx="8991600" cy="6474080"/>
          </a:xfrm>
          <a:prstGeom prst="rect">
            <a:avLst/>
          </a:prstGeom>
        </p:spPr>
        <p:txBody>
          <a:bodyPr wrap="square">
            <a:spAutoFit/>
          </a:bodyPr>
          <a:lstStyle/>
          <a:p>
            <a:pPr algn="ctr"/>
            <a:r>
              <a:rPr lang="en-US" sz="2800" b="1" u="sng" dirty="0"/>
              <a:t>Grade 7</a:t>
            </a:r>
          </a:p>
          <a:p>
            <a:r>
              <a:rPr lang="en-US" b="1" i="1" dirty="0" smtClean="0"/>
              <a:t>Draw </a:t>
            </a:r>
            <a:r>
              <a:rPr lang="en-US" b="1" i="1" dirty="0"/>
              <a:t>construct, and describe geometrical figures and describe the relationships between them. </a:t>
            </a:r>
          </a:p>
          <a:p>
            <a:endParaRPr lang="en-US" sz="1670" dirty="0" smtClean="0"/>
          </a:p>
          <a:p>
            <a:r>
              <a:rPr lang="en-US" sz="1670" dirty="0" smtClean="0"/>
              <a:t>CCSS.Math.Content.7.G.A.1</a:t>
            </a:r>
            <a:endParaRPr lang="en-US" sz="1670" dirty="0"/>
          </a:p>
          <a:p>
            <a:r>
              <a:rPr lang="en-US" sz="1670" dirty="0"/>
              <a:t>Solve problems involving scale drawings of geometric figures, including computing actual lengths and areas from a scale drawing and reproducing a scale drawing at a different scale.</a:t>
            </a:r>
          </a:p>
          <a:p>
            <a:r>
              <a:rPr lang="en-US" sz="1670" dirty="0"/>
              <a:t>CCSS.Math.Content.7.G.A.2</a:t>
            </a:r>
          </a:p>
          <a:p>
            <a:r>
              <a:rPr lang="en-US" sz="1670" dirty="0"/>
              <a:t>Draw (freehand, with ruler and protractor, and with technology) geometric shapes with given conditions. Focus on constructing triangles from three measures of angles or sides, noticing when the conditions determine a unique triangle, more than one triangle, or no triangle.</a:t>
            </a:r>
          </a:p>
          <a:p>
            <a:r>
              <a:rPr lang="en-US" sz="1670" dirty="0"/>
              <a:t>CCSS.Math.Content.7.G.A.3</a:t>
            </a:r>
          </a:p>
          <a:p>
            <a:r>
              <a:rPr lang="en-US" sz="1670" dirty="0"/>
              <a:t>Describe the two-dimensional figures that result from slicing three-dimensional figures, as in plane sections of right rectangular prisms and right rectangular pyramids.</a:t>
            </a:r>
          </a:p>
          <a:p>
            <a:r>
              <a:rPr lang="en-US" sz="1670" dirty="0"/>
              <a:t>Solve real-life and mathematical problems involving angle measure, area, surface area, and volume. </a:t>
            </a:r>
          </a:p>
          <a:p>
            <a:r>
              <a:rPr lang="en-US" sz="1670" dirty="0"/>
              <a:t>CCSS.Math.Content.7.G.B.4</a:t>
            </a:r>
          </a:p>
          <a:p>
            <a:r>
              <a:rPr lang="en-US" sz="1670" dirty="0"/>
              <a:t>Know the formulas for the area and circumference of a circle and use them to solve problems; give an informal derivation of the relationship between the circumference and area of a circle.</a:t>
            </a:r>
          </a:p>
          <a:p>
            <a:r>
              <a:rPr lang="en-US" sz="1670" dirty="0"/>
              <a:t>CCSS.Math.Content.7.G.B.5</a:t>
            </a:r>
          </a:p>
          <a:p>
            <a:r>
              <a:rPr lang="en-US" sz="1670" dirty="0"/>
              <a:t>Use facts about supplementary, complementary, vertical, and adjacent angles in a multi-step problem to write and solve simple equations for an unknown angle in a figure.</a:t>
            </a:r>
          </a:p>
          <a:p>
            <a:r>
              <a:rPr lang="en-US" sz="1670" dirty="0"/>
              <a:t>CCSS.Math.Content.7.G.B.6</a:t>
            </a:r>
          </a:p>
          <a:p>
            <a:r>
              <a:rPr lang="en-US" sz="1670" dirty="0"/>
              <a:t>Solve real-world and mathematical problems involving area, volume and surface area of two- and three-dimensional objects composed of triangles, quadrilaterals, polygons, cubes, and right prisms.</a:t>
            </a:r>
          </a:p>
        </p:txBody>
      </p:sp>
      <p:sp>
        <p:nvSpPr>
          <p:cNvPr id="3" name="TextBox 2"/>
          <p:cNvSpPr txBox="1"/>
          <p:nvPr/>
        </p:nvSpPr>
        <p:spPr>
          <a:xfrm>
            <a:off x="1447800" y="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35043112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457200"/>
            <a:ext cx="8991600" cy="7248138"/>
          </a:xfrm>
          <a:prstGeom prst="rect">
            <a:avLst/>
          </a:prstGeom>
        </p:spPr>
        <p:txBody>
          <a:bodyPr wrap="square">
            <a:spAutoFit/>
          </a:bodyPr>
          <a:lstStyle/>
          <a:p>
            <a:pPr algn="ctr"/>
            <a:r>
              <a:rPr lang="en-US" sz="3200" b="1" u="sng" dirty="0"/>
              <a:t>Grade 8</a:t>
            </a:r>
          </a:p>
          <a:p>
            <a:endParaRPr lang="en-US" sz="1700" dirty="0" smtClean="0"/>
          </a:p>
          <a:p>
            <a:r>
              <a:rPr lang="en-US" sz="2000" b="1" i="1" dirty="0" smtClean="0"/>
              <a:t>Understand </a:t>
            </a:r>
            <a:r>
              <a:rPr lang="en-US" sz="2000" b="1" i="1" dirty="0"/>
              <a:t>congruence and similarity using physical models, transparencies, or geometry software. </a:t>
            </a:r>
            <a:endParaRPr lang="en-US" sz="1700" dirty="0" smtClean="0"/>
          </a:p>
          <a:p>
            <a:r>
              <a:rPr lang="en-US" sz="1700" dirty="0" smtClean="0"/>
              <a:t>CCSS.Math.Content.8.G.A.1</a:t>
            </a:r>
            <a:endParaRPr lang="en-US" sz="1700" dirty="0"/>
          </a:p>
          <a:p>
            <a:r>
              <a:rPr lang="en-US" sz="1700" dirty="0"/>
              <a:t>Verify experimentally the properties of rotations, reflections, and translations:</a:t>
            </a:r>
          </a:p>
          <a:p>
            <a:r>
              <a:rPr lang="en-US" sz="1700" dirty="0"/>
              <a:t>CCSS.Math.Content.8.G.A.1.a</a:t>
            </a:r>
          </a:p>
          <a:p>
            <a:r>
              <a:rPr lang="en-US" sz="1700" dirty="0"/>
              <a:t>Lines are taken to lines, and line segments to line segments of the same length.</a:t>
            </a:r>
          </a:p>
          <a:p>
            <a:r>
              <a:rPr lang="en-US" sz="1700" dirty="0"/>
              <a:t>CCSS.Math.Content.8.G.A.1.b</a:t>
            </a:r>
          </a:p>
          <a:p>
            <a:r>
              <a:rPr lang="en-US" sz="1700" dirty="0"/>
              <a:t>Angles are taken to angles of the same measure.</a:t>
            </a:r>
          </a:p>
          <a:p>
            <a:r>
              <a:rPr lang="en-US" sz="1700" dirty="0"/>
              <a:t>CCSS.Math.Content.8.G.A.1.c</a:t>
            </a:r>
          </a:p>
          <a:p>
            <a:r>
              <a:rPr lang="en-US" sz="1700" dirty="0"/>
              <a:t>Parallel lines are taken to parallel lines.</a:t>
            </a:r>
          </a:p>
          <a:p>
            <a:r>
              <a:rPr lang="en-US" sz="1700" dirty="0"/>
              <a:t>CCSS.Math.Content.8.G.A.2</a:t>
            </a:r>
          </a:p>
          <a:p>
            <a:r>
              <a:rPr lang="en-US" sz="1700" dirty="0"/>
              <a:t>Understand that a two-dimensional figure is congruent to another if the second can be obtained from the first by a sequence of rotations, reflections, and translations; given two congruent figures, describe a sequence that exhibits the congruence between them.</a:t>
            </a:r>
          </a:p>
          <a:p>
            <a:r>
              <a:rPr lang="en-US" sz="1700" dirty="0"/>
              <a:t>CCSS.Math.Content.8.G.A.3</a:t>
            </a:r>
          </a:p>
          <a:p>
            <a:r>
              <a:rPr lang="en-US" sz="1700" dirty="0"/>
              <a:t>Describe the effect of dilations, translations, rotations, and reflections on two-dimensional figures using coordinates</a:t>
            </a:r>
            <a:r>
              <a:rPr lang="en-US" sz="1700" dirty="0" smtClean="0"/>
              <a:t>.</a:t>
            </a:r>
          </a:p>
          <a:p>
            <a:r>
              <a:rPr lang="en-US" sz="1700" dirty="0"/>
              <a:t>CCSS.Math.Content.8.G.A.4</a:t>
            </a:r>
          </a:p>
          <a:p>
            <a:r>
              <a:rPr lang="en-US" sz="1700" dirty="0"/>
              <a:t>Understand that a two-dimensional figure is similar to another if the second can be obtained from the first by a sequence of rotations, reflections, translations, and dilations; given two similar two-dimensional figures, describe a sequence that exhibits the similarity between them.</a:t>
            </a:r>
          </a:p>
          <a:p>
            <a:endParaRPr lang="en-US" dirty="0"/>
          </a:p>
          <a:p>
            <a:endParaRPr lang="en-US" dirty="0"/>
          </a:p>
        </p:txBody>
      </p:sp>
      <p:sp>
        <p:nvSpPr>
          <p:cNvPr id="3" name="TextBox 2"/>
          <p:cNvSpPr txBox="1"/>
          <p:nvPr/>
        </p:nvSpPr>
        <p:spPr>
          <a:xfrm>
            <a:off x="1447800" y="76200"/>
            <a:ext cx="6172200" cy="461665"/>
          </a:xfrm>
          <a:prstGeom prst="rect">
            <a:avLst/>
          </a:prstGeom>
          <a:noFill/>
        </p:spPr>
        <p:txBody>
          <a:bodyPr wrap="square" rtlCol="0">
            <a:spAutoFit/>
          </a:bodyPr>
          <a:lstStyle/>
          <a:p>
            <a:r>
              <a:rPr lang="en-US" sz="2400" dirty="0" smtClean="0"/>
              <a:t>Vertical Alignment  -  Common Core Geometry</a:t>
            </a:r>
            <a:endParaRPr lang="en-US" sz="2400" dirty="0"/>
          </a:p>
        </p:txBody>
      </p:sp>
    </p:spTree>
    <p:extLst>
      <p:ext uri="{BB962C8B-B14F-4D97-AF65-F5344CB8AC3E}">
        <p14:creationId xmlns:p14="http://schemas.microsoft.com/office/powerpoint/2010/main" val="11606105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52600"/>
            <a:ext cx="8991600" cy="5139869"/>
          </a:xfrm>
          <a:prstGeom prst="rect">
            <a:avLst/>
          </a:prstGeom>
        </p:spPr>
        <p:txBody>
          <a:bodyPr wrap="square">
            <a:spAutoFit/>
          </a:bodyPr>
          <a:lstStyle/>
          <a:p>
            <a:r>
              <a:rPr lang="en-US" b="1" u="sng" dirty="0" smtClean="0"/>
              <a:t>CCSS.Math.Content.8.G.A.5 - </a:t>
            </a:r>
            <a:r>
              <a:rPr lang="en-US" dirty="0" smtClean="0"/>
              <a:t>Use </a:t>
            </a:r>
            <a:r>
              <a:rPr lang="en-US" dirty="0"/>
              <a:t>informal arguments to establish facts about the angle sum and exterior angle of triangles, about the angles created when parallel lines are cut by a transversal, and the angle-angle criterion for similarity of triangles. For example, arrange three copies of the same triangle so that the sum of the three angles appears to form a line, and give an argument in terms of transversals why this is so.</a:t>
            </a:r>
          </a:p>
          <a:p>
            <a:r>
              <a:rPr lang="en-US" dirty="0"/>
              <a:t>Understand and apply the Pythagorean Theorem. </a:t>
            </a:r>
          </a:p>
          <a:p>
            <a:r>
              <a:rPr lang="en-US" b="1" u="sng" dirty="0" smtClean="0"/>
              <a:t>CCSS.Math.Content.8.G.B.6 - </a:t>
            </a:r>
            <a:r>
              <a:rPr lang="en-US" dirty="0" smtClean="0"/>
              <a:t>Explain </a:t>
            </a:r>
            <a:r>
              <a:rPr lang="en-US" dirty="0"/>
              <a:t>a proof of the Pythagorean Theorem and its converse.</a:t>
            </a:r>
          </a:p>
          <a:p>
            <a:r>
              <a:rPr lang="en-US" b="1" u="sng" dirty="0" smtClean="0"/>
              <a:t>CCSS.Math.Content.8.G.B.7 - </a:t>
            </a:r>
            <a:r>
              <a:rPr lang="en-US" dirty="0" smtClean="0"/>
              <a:t>Apply </a:t>
            </a:r>
            <a:r>
              <a:rPr lang="en-US" dirty="0"/>
              <a:t>the Pythagorean Theorem to determine unknown side lengths in right triangles in real-world and mathematical problems in two and three dimensions.</a:t>
            </a:r>
          </a:p>
          <a:p>
            <a:r>
              <a:rPr lang="en-US" b="1" u="sng" dirty="0" smtClean="0"/>
              <a:t>CCSS.Math.Content.8.G.B.8 - </a:t>
            </a:r>
            <a:r>
              <a:rPr lang="en-US" dirty="0" smtClean="0"/>
              <a:t>Apply </a:t>
            </a:r>
            <a:r>
              <a:rPr lang="en-US" dirty="0"/>
              <a:t>the Pythagorean Theorem to find the distance between two points in a coordinate system.</a:t>
            </a:r>
          </a:p>
          <a:p>
            <a:endParaRPr lang="en-US" dirty="0" smtClean="0"/>
          </a:p>
          <a:p>
            <a:r>
              <a:rPr lang="en-US" sz="2000" b="1" i="1" dirty="0" smtClean="0"/>
              <a:t>Solve </a:t>
            </a:r>
            <a:r>
              <a:rPr lang="en-US" sz="2000" b="1" i="1" dirty="0"/>
              <a:t>real-world and mathematical problems involving volume of cylinders, cones, and spheres. </a:t>
            </a:r>
          </a:p>
          <a:p>
            <a:endParaRPr lang="en-US" b="1" u="sng" dirty="0"/>
          </a:p>
          <a:p>
            <a:r>
              <a:rPr lang="en-US" b="1" u="sng" dirty="0" smtClean="0"/>
              <a:t>CCSS.Math.Content.8.G.C.9 - </a:t>
            </a:r>
            <a:r>
              <a:rPr lang="en-US" dirty="0" smtClean="0"/>
              <a:t>Know </a:t>
            </a:r>
            <a:r>
              <a:rPr lang="en-US" dirty="0"/>
              <a:t>the formulas for the volumes of cones, cylinders, and spheres and use them to solve real-world and mathematical problems.</a:t>
            </a:r>
          </a:p>
        </p:txBody>
      </p:sp>
      <p:sp>
        <p:nvSpPr>
          <p:cNvPr id="3" name="TextBox 2"/>
          <p:cNvSpPr txBox="1"/>
          <p:nvPr/>
        </p:nvSpPr>
        <p:spPr>
          <a:xfrm>
            <a:off x="1447800" y="76201"/>
            <a:ext cx="6019800" cy="461665"/>
          </a:xfrm>
          <a:prstGeom prst="rect">
            <a:avLst/>
          </a:prstGeom>
          <a:noFill/>
        </p:spPr>
        <p:txBody>
          <a:bodyPr wrap="square" rtlCol="0">
            <a:spAutoFit/>
          </a:bodyPr>
          <a:lstStyle/>
          <a:p>
            <a:r>
              <a:rPr lang="en-US" sz="2400" dirty="0" smtClean="0"/>
              <a:t>Vertical Alignment  -  Common Core Geometry</a:t>
            </a:r>
            <a:endParaRPr lang="en-US" sz="2400" dirty="0"/>
          </a:p>
        </p:txBody>
      </p:sp>
      <p:sp>
        <p:nvSpPr>
          <p:cNvPr id="4" name="Rectangle 3"/>
          <p:cNvSpPr/>
          <p:nvPr/>
        </p:nvSpPr>
        <p:spPr>
          <a:xfrm>
            <a:off x="119743" y="1066800"/>
            <a:ext cx="8991600" cy="646331"/>
          </a:xfrm>
          <a:prstGeom prst="rect">
            <a:avLst/>
          </a:prstGeom>
        </p:spPr>
        <p:txBody>
          <a:bodyPr wrap="square">
            <a:spAutoFit/>
          </a:bodyPr>
          <a:lstStyle/>
          <a:p>
            <a:r>
              <a:rPr lang="en-US" b="1" i="1" dirty="0"/>
              <a:t>Understand congruence and similarity using physical models, transparencies, or geometry </a:t>
            </a:r>
            <a:r>
              <a:rPr lang="en-US" b="1" i="1" dirty="0" smtClean="0"/>
              <a:t>software</a:t>
            </a:r>
            <a:r>
              <a:rPr lang="en-US" b="1" i="1" dirty="0"/>
              <a:t> </a:t>
            </a:r>
            <a:r>
              <a:rPr lang="en-US" b="1" i="1" dirty="0" smtClean="0"/>
              <a:t>(continued)</a:t>
            </a:r>
            <a:endParaRPr lang="en-US" b="1" i="1" dirty="0"/>
          </a:p>
        </p:txBody>
      </p:sp>
      <p:sp>
        <p:nvSpPr>
          <p:cNvPr id="5" name="Rectangle 4"/>
          <p:cNvSpPr/>
          <p:nvPr/>
        </p:nvSpPr>
        <p:spPr>
          <a:xfrm>
            <a:off x="3352800" y="457200"/>
            <a:ext cx="2695931" cy="523220"/>
          </a:xfrm>
          <a:prstGeom prst="rect">
            <a:avLst/>
          </a:prstGeom>
        </p:spPr>
        <p:txBody>
          <a:bodyPr wrap="none">
            <a:spAutoFit/>
          </a:bodyPr>
          <a:lstStyle/>
          <a:p>
            <a:pPr algn="ctr"/>
            <a:r>
              <a:rPr lang="en-US" sz="2800" b="1" u="sng" dirty="0"/>
              <a:t>Grade </a:t>
            </a:r>
            <a:r>
              <a:rPr lang="en-US" sz="2800" b="1" u="sng" dirty="0" smtClean="0"/>
              <a:t>8 </a:t>
            </a:r>
            <a:r>
              <a:rPr lang="en-US" sz="2000" b="1" u="sng" dirty="0" smtClean="0"/>
              <a:t>(Continued)</a:t>
            </a:r>
            <a:endParaRPr lang="en-US" sz="2000" b="1" u="sng" dirty="0"/>
          </a:p>
        </p:txBody>
      </p:sp>
    </p:spTree>
    <p:extLst>
      <p:ext uri="{BB962C8B-B14F-4D97-AF65-F5344CB8AC3E}">
        <p14:creationId xmlns:p14="http://schemas.microsoft.com/office/powerpoint/2010/main" val="39111284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85800"/>
            <a:ext cx="9128511" cy="617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76200"/>
            <a:ext cx="7315200" cy="461665"/>
          </a:xfrm>
          <a:prstGeom prst="rect">
            <a:avLst/>
          </a:prstGeom>
          <a:noFill/>
        </p:spPr>
        <p:txBody>
          <a:bodyPr wrap="square" rtlCol="0">
            <a:spAutoFit/>
          </a:bodyPr>
          <a:lstStyle/>
          <a:p>
            <a:r>
              <a:rPr lang="en-US" sz="2400" b="1" dirty="0" smtClean="0">
                <a:solidFill>
                  <a:prstClr val="black"/>
                </a:solidFill>
              </a:rPr>
              <a:t>Grade 8 Sample Items – Common Core Geometry</a:t>
            </a:r>
            <a:endParaRPr lang="en-US" sz="2400" b="1" dirty="0">
              <a:solidFill>
                <a:prstClr val="black"/>
              </a:solidFill>
            </a:endParaRPr>
          </a:p>
        </p:txBody>
      </p:sp>
    </p:spTree>
    <p:extLst>
      <p:ext uri="{BB962C8B-B14F-4D97-AF65-F5344CB8AC3E}">
        <p14:creationId xmlns:p14="http://schemas.microsoft.com/office/powerpoint/2010/main" val="19925481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Rectangle 2"/>
          <p:cNvSpPr/>
          <p:nvPr/>
        </p:nvSpPr>
        <p:spPr>
          <a:xfrm>
            <a:off x="228600" y="1524000"/>
            <a:ext cx="8763000" cy="218521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Assessment</a:t>
            </a:r>
            <a:endParaRPr lang="en-US" sz="1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432819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2615180"/>
              </p:ext>
            </p:extLst>
          </p:nvPr>
        </p:nvGraphicFramePr>
        <p:xfrm>
          <a:off x="533400" y="533400"/>
          <a:ext cx="8229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415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52600" y="0"/>
            <a:ext cx="5638800" cy="6781800"/>
          </a:xfrm>
          <a:prstGeom prst="rect">
            <a:avLst/>
          </a:prstGeom>
          <a:noFill/>
          <a:ln cmpd="sng">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
            <a:ext cx="1676400" cy="166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228600"/>
            <a:ext cx="6705600" cy="5324535"/>
          </a:xfrm>
          <a:prstGeom prst="rect">
            <a:avLst/>
          </a:prstGeom>
        </p:spPr>
        <p:txBody>
          <a:bodyPr wrap="square">
            <a:spAutoFit/>
          </a:bodyPr>
          <a:lstStyle/>
          <a:p>
            <a:endParaRPr lang="en-US" sz="1400" dirty="0">
              <a:solidFill>
                <a:srgbClr val="000000"/>
              </a:solidFill>
              <a:latin typeface="Arial"/>
            </a:endParaRPr>
          </a:p>
          <a:p>
            <a:pPr marR="0" algn="ctr"/>
            <a:r>
              <a:rPr lang="en-US" sz="1400" dirty="0">
                <a:solidFill>
                  <a:srgbClr val="000000"/>
                </a:solidFill>
                <a:latin typeface="Arial"/>
              </a:rPr>
              <a:t> </a:t>
            </a:r>
            <a:endParaRPr lang="en-US" sz="1400" dirty="0" smtClean="0">
              <a:solidFill>
                <a:srgbClr val="000000"/>
              </a:solidFill>
              <a:latin typeface="Arial"/>
            </a:endParaRPr>
          </a:p>
          <a:p>
            <a:pPr marR="0" algn="ctr"/>
            <a:endParaRPr lang="en-US" sz="1400" b="1" dirty="0">
              <a:solidFill>
                <a:srgbClr val="000000"/>
              </a:solidFill>
              <a:latin typeface="Arial"/>
            </a:endParaRPr>
          </a:p>
          <a:p>
            <a:pPr marR="0" algn="ctr"/>
            <a:endParaRPr lang="en-US" sz="1400" b="1" dirty="0" smtClean="0">
              <a:solidFill>
                <a:srgbClr val="000000"/>
              </a:solidFill>
              <a:latin typeface="Arial"/>
            </a:endParaRPr>
          </a:p>
          <a:p>
            <a:pPr marR="0" algn="ctr"/>
            <a:endParaRPr lang="en-US" sz="1400" b="1" dirty="0">
              <a:solidFill>
                <a:srgbClr val="000000"/>
              </a:solidFill>
              <a:latin typeface="Arial"/>
            </a:endParaRPr>
          </a:p>
          <a:p>
            <a:pPr marR="0" algn="ctr"/>
            <a:endParaRPr lang="en-US" sz="1400" b="1" dirty="0" smtClean="0">
              <a:noFill/>
              <a:latin typeface="Arial"/>
            </a:endParaRPr>
          </a:p>
          <a:p>
            <a:pPr marR="0" algn="ctr"/>
            <a:endParaRPr lang="en-US" sz="1400" b="1" dirty="0">
              <a:solidFill>
                <a:srgbClr val="000000"/>
              </a:solidFill>
              <a:latin typeface="Arial"/>
            </a:endParaRPr>
          </a:p>
          <a:p>
            <a:pPr marR="0" algn="ctr"/>
            <a:endParaRPr lang="en-US" sz="1400" b="1" dirty="0" smtClean="0">
              <a:solidFill>
                <a:srgbClr val="000000"/>
              </a:solidFill>
              <a:latin typeface="Arial"/>
            </a:endParaRPr>
          </a:p>
          <a:p>
            <a:pPr marR="0" algn="ctr"/>
            <a:r>
              <a:rPr lang="en-US" sz="3600" b="1" dirty="0" smtClean="0">
                <a:solidFill>
                  <a:srgbClr val="000000"/>
                </a:solidFill>
                <a:latin typeface="Arial"/>
              </a:rPr>
              <a:t>New </a:t>
            </a:r>
            <a:r>
              <a:rPr lang="en-US" sz="3600" b="1" dirty="0">
                <a:solidFill>
                  <a:srgbClr val="000000"/>
                </a:solidFill>
                <a:latin typeface="Arial"/>
              </a:rPr>
              <a:t>York State </a:t>
            </a:r>
            <a:endParaRPr lang="en-US" sz="3600" dirty="0">
              <a:solidFill>
                <a:srgbClr val="000000"/>
              </a:solidFill>
              <a:latin typeface="Arial"/>
            </a:endParaRPr>
          </a:p>
          <a:p>
            <a:pPr marR="0" algn="ctr"/>
            <a:r>
              <a:rPr lang="en-US" sz="3600" b="1" dirty="0" smtClean="0">
                <a:solidFill>
                  <a:srgbClr val="000000"/>
                </a:solidFill>
                <a:latin typeface="Arial"/>
              </a:rPr>
              <a:t>P-12 </a:t>
            </a:r>
            <a:r>
              <a:rPr lang="en-US" sz="3600" b="1" dirty="0">
                <a:solidFill>
                  <a:srgbClr val="000000"/>
                </a:solidFill>
                <a:latin typeface="Arial"/>
              </a:rPr>
              <a:t>Common Core </a:t>
            </a:r>
            <a:endParaRPr lang="en-US" sz="3600" dirty="0">
              <a:solidFill>
                <a:srgbClr val="000000"/>
              </a:solidFill>
              <a:latin typeface="Arial"/>
            </a:endParaRPr>
          </a:p>
          <a:p>
            <a:pPr marR="0" algn="ctr"/>
            <a:r>
              <a:rPr lang="en-US" sz="3600" b="1" dirty="0">
                <a:solidFill>
                  <a:srgbClr val="000000"/>
                </a:solidFill>
                <a:latin typeface="Arial"/>
              </a:rPr>
              <a:t>Learning Standards </a:t>
            </a:r>
            <a:r>
              <a:rPr lang="en-US" sz="2800" b="1" dirty="0">
                <a:solidFill>
                  <a:srgbClr val="000000"/>
                </a:solidFill>
                <a:latin typeface="Arial"/>
              </a:rPr>
              <a:t>for </a:t>
            </a:r>
            <a:endParaRPr lang="en-US" sz="2800" dirty="0">
              <a:solidFill>
                <a:srgbClr val="000000"/>
              </a:solidFill>
              <a:latin typeface="Arial"/>
            </a:endParaRPr>
          </a:p>
          <a:p>
            <a:pPr marR="0" algn="ctr"/>
            <a:r>
              <a:rPr lang="en-US" sz="7200" dirty="0">
                <a:solidFill>
                  <a:srgbClr val="000000"/>
                </a:solidFill>
                <a:latin typeface="Arial"/>
              </a:rPr>
              <a:t>Mathematics </a:t>
            </a:r>
          </a:p>
          <a:p>
            <a:pPr marR="0" algn="ctr"/>
            <a:r>
              <a:rPr lang="en-US" sz="1200" dirty="0">
                <a:solidFill>
                  <a:srgbClr val="000000"/>
                </a:solidFill>
                <a:latin typeface="Perpetua"/>
              </a:rPr>
              <a:t>This document includes all of the Common Core State Standards in Mathematics </a:t>
            </a:r>
          </a:p>
          <a:p>
            <a:pPr marR="0" algn="ctr"/>
            <a:r>
              <a:rPr lang="en-US" sz="1200" dirty="0">
                <a:solidFill>
                  <a:srgbClr val="000000"/>
                </a:solidFill>
                <a:latin typeface="Perpetua"/>
              </a:rPr>
              <a:t>plus the New York recommended additions. All of the New York State </a:t>
            </a:r>
          </a:p>
          <a:p>
            <a:pPr marR="0" algn="ctr"/>
            <a:r>
              <a:rPr lang="en-US" sz="1200" dirty="0">
                <a:solidFill>
                  <a:srgbClr val="000000"/>
                </a:solidFill>
                <a:latin typeface="Perpetua"/>
              </a:rPr>
              <a:t>Mathematics Common Core Workgroup’s recommended additions are included </a:t>
            </a:r>
          </a:p>
          <a:p>
            <a:pPr marR="0" algn="ctr"/>
            <a:r>
              <a:rPr lang="en-US" sz="1200" dirty="0">
                <a:solidFill>
                  <a:srgbClr val="000000"/>
                </a:solidFill>
                <a:latin typeface="Perpetua"/>
              </a:rPr>
              <a:t>within this document highlighted in yellow under the related </a:t>
            </a:r>
            <a:endParaRPr lang="en-US" sz="12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5562600"/>
            <a:ext cx="3276600" cy="1164103"/>
          </a:xfrm>
          <a:prstGeom prst="rect">
            <a:avLst/>
          </a:prstGeom>
          <a:solidFill>
            <a:schemeClr val="tx2">
              <a:lumMod val="60000"/>
              <a:lumOff val="40000"/>
            </a:schemeClr>
          </a:solidFill>
          <a:ln>
            <a:noFill/>
          </a:ln>
          <a:effectLst/>
        </p:spPr>
      </p:pic>
    </p:spTree>
    <p:extLst>
      <p:ext uri="{BB962C8B-B14F-4D97-AF65-F5344CB8AC3E}">
        <p14:creationId xmlns:p14="http://schemas.microsoft.com/office/powerpoint/2010/main" val="245223160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8482013"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153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76400"/>
            <a:ext cx="84820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35" y="2819400"/>
            <a:ext cx="8848143" cy="3683000"/>
          </a:xfrm>
          <a:prstGeom prst="rect">
            <a:avLst/>
          </a:prstGeom>
          <a:solidFill>
            <a:schemeClr val="bg1"/>
          </a:solidFill>
          <a:ln>
            <a:noFill/>
          </a:ln>
          <a:effectLst/>
          <a:extLst/>
        </p:spPr>
      </p:pic>
      <p:sp>
        <p:nvSpPr>
          <p:cNvPr id="4" name="TextBox 3"/>
          <p:cNvSpPr txBox="1"/>
          <p:nvPr/>
        </p:nvSpPr>
        <p:spPr>
          <a:xfrm>
            <a:off x="571500" y="152400"/>
            <a:ext cx="8534400" cy="584775"/>
          </a:xfrm>
          <a:prstGeom prst="rect">
            <a:avLst/>
          </a:prstGeom>
          <a:noFill/>
        </p:spPr>
        <p:txBody>
          <a:bodyPr wrap="square" rtlCol="0">
            <a:spAutoFit/>
          </a:bodyPr>
          <a:lstStyle/>
          <a:p>
            <a:r>
              <a:rPr lang="en-US" sz="3200" dirty="0" smtClean="0"/>
              <a:t>Transition to Common Core Geometry Regents</a:t>
            </a:r>
            <a:endParaRPr lang="en-US" sz="3200" dirty="0"/>
          </a:p>
        </p:txBody>
      </p:sp>
    </p:spTree>
    <p:extLst>
      <p:ext uri="{BB962C8B-B14F-4D97-AF65-F5344CB8AC3E}">
        <p14:creationId xmlns:p14="http://schemas.microsoft.com/office/powerpoint/2010/main" val="30349321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53487"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2884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EngageNY.org</a:t>
            </a:r>
          </a:p>
        </p:txBody>
      </p:sp>
      <p:sp>
        <p:nvSpPr>
          <p:cNvPr id="5" name="Slide Number Placeholder 4"/>
          <p:cNvSpPr>
            <a:spLocks noGrp="1"/>
          </p:cNvSpPr>
          <p:nvPr>
            <p:ph type="sldNum" sz="quarter" idx="11"/>
          </p:nvPr>
        </p:nvSpPr>
        <p:spPr/>
        <p:txBody>
          <a:bodyPr/>
          <a:lstStyle/>
          <a:p>
            <a:pPr>
              <a:defRPr/>
            </a:pPr>
            <a:fld id="{FA24E9FA-BAC6-4722-9A9B-662FAFB04ECD}" type="slidenum">
              <a:rPr lang="en-US" altLang="en-US"/>
              <a:pPr>
                <a:defRPr/>
              </a:pPr>
              <a:t>52</a:t>
            </a:fld>
            <a:endParaRPr lang="en-US" altLang="en-US"/>
          </a:p>
        </p:txBody>
      </p:sp>
      <p:sp>
        <p:nvSpPr>
          <p:cNvPr id="20483" name="Title 1"/>
          <p:cNvSpPr>
            <a:spLocks noGrp="1"/>
          </p:cNvSpPr>
          <p:nvPr>
            <p:ph type="title"/>
          </p:nvPr>
        </p:nvSpPr>
        <p:spPr>
          <a:xfrm>
            <a:off x="0" y="-6350"/>
            <a:ext cx="9144000" cy="715963"/>
          </a:xfrm>
        </p:spPr>
        <p:txBody>
          <a:bodyPr>
            <a:normAutofit fontScale="90000"/>
          </a:bodyPr>
          <a:lstStyle/>
          <a:p>
            <a:r>
              <a:rPr lang="en-US" dirty="0" smtClean="0"/>
              <a:t>Test Guide</a:t>
            </a:r>
          </a:p>
        </p:txBody>
      </p:sp>
      <p:sp>
        <p:nvSpPr>
          <p:cNvPr id="8" name="Rectangle 7"/>
          <p:cNvSpPr/>
          <p:nvPr/>
        </p:nvSpPr>
        <p:spPr>
          <a:xfrm>
            <a:off x="0" y="685800"/>
            <a:ext cx="9144000" cy="461963"/>
          </a:xfrm>
          <a:prstGeom prst="rect">
            <a:avLst/>
          </a:prstGeom>
        </p:spPr>
        <p:txBody>
          <a:bodyPr>
            <a:spAutoFit/>
          </a:bodyPr>
          <a:lstStyle/>
          <a:p>
            <a:pPr algn="ctr">
              <a:defRPr/>
            </a:pPr>
            <a:r>
              <a:rPr lang="en-US" sz="2400" dirty="0">
                <a:latin typeface="+mn-lt"/>
                <a:cs typeface="Calibri" panose="020F0502020204030204" pitchFamily="34" charset="0"/>
              </a:rPr>
              <a:t>Regents Examination in Geometry (Common Core) Blueprint</a:t>
            </a:r>
          </a:p>
        </p:txBody>
      </p:sp>
      <p:graphicFrame>
        <p:nvGraphicFramePr>
          <p:cNvPr id="9" name="Table 8"/>
          <p:cNvGraphicFramePr>
            <a:graphicFrameLocks noGrp="1"/>
          </p:cNvGraphicFramePr>
          <p:nvPr>
            <p:extLst>
              <p:ext uri="{D42A27DB-BD31-4B8C-83A1-F6EECF244321}">
                <p14:modId xmlns:p14="http://schemas.microsoft.com/office/powerpoint/2010/main" val="3719564696"/>
              </p:ext>
            </p:extLst>
          </p:nvPr>
        </p:nvGraphicFramePr>
        <p:xfrm>
          <a:off x="304800" y="1219200"/>
          <a:ext cx="8534400" cy="5486398"/>
        </p:xfrm>
        <a:graphic>
          <a:graphicData uri="http://schemas.openxmlformats.org/drawingml/2006/table">
            <a:tbl>
              <a:tblPr firstRow="1" firstCol="1" bandRow="1">
                <a:tableStyleId>{5C22544A-7EE6-4342-B048-85BDC9FD1C3A}</a:tableStyleId>
              </a:tblPr>
              <a:tblGrid>
                <a:gridCol w="2008094"/>
                <a:gridCol w="4267201"/>
                <a:gridCol w="2259105"/>
              </a:tblGrid>
              <a:tr h="940522">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Conceptual Category</a:t>
                      </a:r>
                      <a:endParaRPr lang="en-US" sz="24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Domains in Geometry</a:t>
                      </a:r>
                      <a:endParaRPr lang="en-US" sz="24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Percent of Test By Credit</a:t>
                      </a:r>
                      <a:endParaRPr lang="en-US" sz="24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r>
              <a:tr h="737112">
                <a:tc rowSpan="6">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Geometry</a:t>
                      </a:r>
                      <a:endParaRPr lang="en-US" sz="24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Congruence (</a:t>
                      </a:r>
                      <a:r>
                        <a:rPr lang="en-US" sz="2000" dirty="0" smtClean="0">
                          <a:effectLst/>
                          <a:latin typeface="Calibri" panose="020F0502020204030204" pitchFamily="34" charset="0"/>
                          <a:cs typeface="Calibri" panose="020F0502020204030204" pitchFamily="34" charset="0"/>
                        </a:rPr>
                        <a:t>G-CO)</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27% - 34%</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r h="836394">
                <a:tc vMerge="1">
                  <a:txBody>
                    <a:bodyPr/>
                    <a:lstStyle/>
                    <a:p>
                      <a:endParaRPr lang="en-US"/>
                    </a:p>
                  </a:txBody>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Similarity, Right Triangles, and Trigonometry (G-SRT)</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29% - 37%</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r>
              <a:tr h="668631">
                <a:tc vMerge="1">
                  <a:txBody>
                    <a:bodyPr/>
                    <a:lstStyle/>
                    <a:p>
                      <a:endParaRPr lang="en-US"/>
                    </a:p>
                  </a:txBody>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Circles (G-C)</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2% - 8%</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r h="767913">
                <a:tc vMerge="1">
                  <a:txBody>
                    <a:bodyPr/>
                    <a:lstStyle/>
                    <a:p>
                      <a:endParaRPr lang="en-US"/>
                    </a:p>
                  </a:txBody>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Expressing Geometric Properties with Equations (G-GPE)</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12% - 18%</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r>
              <a:tr h="767913">
                <a:tc vMerge="1">
                  <a:txBody>
                    <a:bodyPr/>
                    <a:lstStyle/>
                    <a:p>
                      <a:endParaRPr lang="en-US"/>
                    </a:p>
                  </a:txBody>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Geometric Measurement &amp; Dimensions (G-GMD)</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2% - 8%</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r h="767913">
                <a:tc vMerge="1">
                  <a:txBody>
                    <a:bodyPr/>
                    <a:lstStyle/>
                    <a:p>
                      <a:endParaRPr lang="en-US"/>
                    </a:p>
                  </a:txBody>
                  <a:tcPr/>
                </a:tc>
                <a:tc>
                  <a:txBody>
                    <a:bodyPr/>
                    <a:lstStyle/>
                    <a:p>
                      <a:pPr marL="0" marR="0">
                        <a:spcBef>
                          <a:spcPts val="0"/>
                        </a:spcBef>
                        <a:spcAft>
                          <a:spcPts val="0"/>
                        </a:spcAft>
                      </a:pPr>
                      <a:r>
                        <a:rPr lang="en-US" sz="2000" dirty="0">
                          <a:effectLst/>
                          <a:latin typeface="Calibri" panose="020F0502020204030204" pitchFamily="34" charset="0"/>
                          <a:cs typeface="Calibri" panose="020F0502020204030204" pitchFamily="34" charset="0"/>
                        </a:rPr>
                        <a:t>Modeling with Geometry (G-GMD)</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dirty="0">
                          <a:effectLst/>
                          <a:latin typeface="Calibri" panose="020F0502020204030204" pitchFamily="34" charset="0"/>
                          <a:cs typeface="Calibri" panose="020F0502020204030204" pitchFamily="34" charset="0"/>
                        </a:rPr>
                        <a:t>8% - 15%</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r>
            </a:tbl>
          </a:graphicData>
        </a:graphic>
      </p:graphicFrame>
    </p:spTree>
    <p:extLst>
      <p:ext uri="{BB962C8B-B14F-4D97-AF65-F5344CB8AC3E}">
        <p14:creationId xmlns:p14="http://schemas.microsoft.com/office/powerpoint/2010/main" val="23938617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EngageNY.org</a:t>
            </a:r>
          </a:p>
        </p:txBody>
      </p:sp>
      <p:sp>
        <p:nvSpPr>
          <p:cNvPr id="5" name="Slide Number Placeholder 4"/>
          <p:cNvSpPr>
            <a:spLocks noGrp="1"/>
          </p:cNvSpPr>
          <p:nvPr>
            <p:ph type="sldNum" sz="quarter" idx="11"/>
          </p:nvPr>
        </p:nvSpPr>
        <p:spPr/>
        <p:txBody>
          <a:bodyPr/>
          <a:lstStyle/>
          <a:p>
            <a:pPr>
              <a:defRPr/>
            </a:pPr>
            <a:fld id="{1A8630B0-599C-4215-BB0D-F118C4607AFA}" type="slidenum">
              <a:rPr lang="en-US" altLang="en-US"/>
              <a:pPr>
                <a:defRPr/>
              </a:pPr>
              <a:t>53</a:t>
            </a:fld>
            <a:endParaRPr lang="en-US" altLang="en-US"/>
          </a:p>
        </p:txBody>
      </p:sp>
      <p:sp>
        <p:nvSpPr>
          <p:cNvPr id="21507" name="Title 1"/>
          <p:cNvSpPr>
            <a:spLocks noGrp="1"/>
          </p:cNvSpPr>
          <p:nvPr>
            <p:ph type="title"/>
          </p:nvPr>
        </p:nvSpPr>
        <p:spPr>
          <a:xfrm>
            <a:off x="25400" y="0"/>
            <a:ext cx="9144000" cy="715963"/>
          </a:xfrm>
        </p:spPr>
        <p:txBody>
          <a:bodyPr>
            <a:normAutofit/>
          </a:bodyPr>
          <a:lstStyle/>
          <a:p>
            <a:r>
              <a:rPr lang="en-US" sz="3200" b="1" dirty="0" smtClean="0">
                <a:solidFill>
                  <a:srgbClr val="FF0000"/>
                </a:solidFill>
              </a:rPr>
              <a:t>Test Guide</a:t>
            </a:r>
          </a:p>
        </p:txBody>
      </p:sp>
      <p:sp>
        <p:nvSpPr>
          <p:cNvPr id="21508" name="Rectangle 7"/>
          <p:cNvSpPr>
            <a:spLocks noChangeArrowheads="1"/>
          </p:cNvSpPr>
          <p:nvPr/>
        </p:nvSpPr>
        <p:spPr bwMode="auto">
          <a:xfrm>
            <a:off x="0" y="681038"/>
            <a:ext cx="9144000" cy="461962"/>
          </a:xfrm>
          <a:prstGeom prst="rect">
            <a:avLst/>
          </a:prstGeom>
          <a:noFill/>
          <a:ln w="9525">
            <a:noFill/>
            <a:miter lim="800000"/>
            <a:headEnd/>
            <a:tailEnd/>
          </a:ln>
        </p:spPr>
        <p:txBody>
          <a:bodyPr>
            <a:spAutoFit/>
          </a:bodyPr>
          <a:lstStyle/>
          <a:p>
            <a:pPr algn="ctr"/>
            <a:r>
              <a:rPr lang="en-US" sz="2400"/>
              <a:t>Content Chart</a:t>
            </a:r>
          </a:p>
        </p:txBody>
      </p:sp>
      <p:graphicFrame>
        <p:nvGraphicFramePr>
          <p:cNvPr id="9" name="Table 8"/>
          <p:cNvGraphicFramePr>
            <a:graphicFrameLocks noGrp="1"/>
          </p:cNvGraphicFramePr>
          <p:nvPr>
            <p:extLst>
              <p:ext uri="{D42A27DB-BD31-4B8C-83A1-F6EECF244321}">
                <p14:modId xmlns:p14="http://schemas.microsoft.com/office/powerpoint/2010/main" val="1886713174"/>
              </p:ext>
            </p:extLst>
          </p:nvPr>
        </p:nvGraphicFramePr>
        <p:xfrm>
          <a:off x="152401" y="1085851"/>
          <a:ext cx="8839200" cy="5543538"/>
        </p:xfrm>
        <a:graphic>
          <a:graphicData uri="http://schemas.openxmlformats.org/drawingml/2006/table">
            <a:tbl>
              <a:tblPr firstRow="1" firstCol="1" bandRow="1">
                <a:tableStyleId>{5C22544A-7EE6-4342-B048-85BDC9FD1C3A}</a:tableStyleId>
              </a:tblPr>
              <a:tblGrid>
                <a:gridCol w="1470176"/>
                <a:gridCol w="1685385"/>
                <a:gridCol w="4210439"/>
                <a:gridCol w="763881"/>
                <a:gridCol w="709319"/>
              </a:tblGrid>
              <a:tr h="313387">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Conceptual Category</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Domain</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Cluster</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Cluster Emphasis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Standard</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r>
              <a:tr h="128279">
                <a:tc rowSpan="37">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Geometry</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rgbClr val="3D7FA9">
                        <a:alpha val="75000"/>
                      </a:srgbClr>
                    </a:solidFill>
                  </a:tcPr>
                </a:tc>
                <a:tc rowSpan="13">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Congruence</a:t>
                      </a:r>
                    </a:p>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27% - 34%</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5">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Experiment with transformations in the plane</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5">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Supporting</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G-CO.1</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G-CO.2</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G-CO.3</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G-CO.4</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G-CO.5</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rowSpan="3">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Understand congruence in terms of rigid motions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6">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Major</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G-CO.6</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G-CO.7</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G-CO.8</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rowSpan="3">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Prove geometric theorems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G-CO.9</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G-CO.10</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G-CO.11</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rowSpan="2">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Make geometric constructions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2">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Supporting</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G-CO.12</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G-CO.13</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rowSpan="9">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Similarity,   Right Triangles, &amp; Trigonometry</a:t>
                      </a:r>
                    </a:p>
                    <a:p>
                      <a:pPr marL="0" marR="0" algn="ctr">
                        <a:spcBef>
                          <a:spcPts val="0"/>
                        </a:spcBef>
                        <a:spcAft>
                          <a:spcPts val="0"/>
                        </a:spcAft>
                      </a:pPr>
                      <a:r>
                        <a:rPr lang="en-US" sz="800">
                          <a:effectLst/>
                          <a:latin typeface="Calibri" panose="020F0502020204030204" pitchFamily="34" charset="0"/>
                          <a:cs typeface="Calibri" panose="020F0502020204030204" pitchFamily="34" charset="0"/>
                        </a:rPr>
                        <a:t>29% - 37%</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rowSpan="4">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Understand similarity in terms of similarity transformations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rowSpan="9">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Major</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G-SRT.1a</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G-SRT.1b</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G-SRT.2</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G-SRT.3</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rowSpan="2">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Prove theorems involving similarity</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G.SRT.4</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G.SRT.5</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rowSpan="3">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Define trigonometric ratios and solve problems involving right triangles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G.SRT.6</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G.SRT.7</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G.SRT.8</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rowSpan="4">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Circles</a:t>
                      </a:r>
                    </a:p>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2% - 8%</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3">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Understand and apply theorems about circles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4">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Additional</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G.C.1</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G.C.2</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G.C.3</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244843">
                <a:tc vMerge="1">
                  <a:txBody>
                    <a:bodyPr/>
                    <a:lstStyle/>
                    <a:p>
                      <a:endParaRPr lang="en-US"/>
                    </a:p>
                  </a:txBody>
                  <a:tcPr/>
                </a:tc>
                <a:tc vMerge="1">
                  <a:txBody>
                    <a:bodyPr/>
                    <a:lstStyle/>
                    <a:p>
                      <a:endParaRPr lang="en-US"/>
                    </a:p>
                  </a:txBody>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Find arc lengths and areas of sectors of circles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G.C.5</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367263">
                <a:tc vMerge="1">
                  <a:txBody>
                    <a:bodyPr/>
                    <a:lstStyle/>
                    <a:p>
                      <a:endParaRPr lang="en-US"/>
                    </a:p>
                  </a:txBody>
                  <a:tcPr/>
                </a:tc>
                <a:tc rowSpan="5">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Expressing Geometric Properties with Equations</a:t>
                      </a:r>
                    </a:p>
                    <a:p>
                      <a:pPr marL="0" marR="0" algn="ctr">
                        <a:spcBef>
                          <a:spcPts val="0"/>
                        </a:spcBef>
                        <a:spcAft>
                          <a:spcPts val="0"/>
                        </a:spcAft>
                      </a:pPr>
                      <a:r>
                        <a:rPr lang="en-US" sz="800">
                          <a:effectLst/>
                          <a:latin typeface="Calibri" panose="020F0502020204030204" pitchFamily="34" charset="0"/>
                          <a:cs typeface="Calibri" panose="020F0502020204030204" pitchFamily="34" charset="0"/>
                        </a:rPr>
                        <a:t>12% - 18%</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Translate between the geometric description and the equation for a conic section</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Additional</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G.GPE.1</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rowSpan="4">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Use coordinates to prove simple geometric theorems algebraically</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rowSpan="4">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Major</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G.GPE.4</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G.GPE.5</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G.GPE.6</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G.GPE.7</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rowSpan="3">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Geometric Measurement  &amp; Dimensions</a:t>
                      </a:r>
                    </a:p>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2% - 8%</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2">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Explain volume formulas and use them to solve problems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rowSpan="3">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Additional</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a:txBody>
                    <a:bodyPr/>
                    <a:lstStyle/>
                    <a:p>
                      <a:pPr marL="0" marR="0" algn="ctr">
                        <a:spcBef>
                          <a:spcPts val="0"/>
                        </a:spcBef>
                        <a:spcAft>
                          <a:spcPts val="0"/>
                        </a:spcAft>
                      </a:pPr>
                      <a:r>
                        <a:rPr lang="en-US" sz="800">
                          <a:effectLst/>
                          <a:latin typeface="Calibri" panose="020F0502020204030204" pitchFamily="34" charset="0"/>
                          <a:cs typeface="Calibri" panose="020F0502020204030204" pitchFamily="34" charset="0"/>
                        </a:rPr>
                        <a:t>G.GMD.1</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G.GMD.3</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256559">
                <a:tc vMerge="1">
                  <a:txBody>
                    <a:bodyPr/>
                    <a:lstStyle/>
                    <a:p>
                      <a:endParaRPr lang="en-US"/>
                    </a:p>
                  </a:txBody>
                  <a:tcPr/>
                </a:tc>
                <a:tc vMerge="1">
                  <a:txBody>
                    <a:bodyPr/>
                    <a:lstStyle/>
                    <a:p>
                      <a:endParaRPr lang="en-US"/>
                    </a:p>
                  </a:txBody>
                  <a:tcPr/>
                </a:tc>
                <a:tc>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Visualize relationships between two-dimensional and three-dimensional objects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G.GMD.4</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solidFill>
                      <a:schemeClr val="accent3">
                        <a:lumMod val="85000"/>
                      </a:schemeClr>
                    </a:solidFill>
                  </a:tcPr>
                </a:tc>
              </a:tr>
              <a:tr h="128279">
                <a:tc vMerge="1">
                  <a:txBody>
                    <a:bodyPr/>
                    <a:lstStyle/>
                    <a:p>
                      <a:endParaRPr lang="en-US"/>
                    </a:p>
                  </a:txBody>
                  <a:tcPr/>
                </a:tc>
                <a:tc rowSpan="3">
                  <a:txBody>
                    <a:bodyPr/>
                    <a:lstStyle/>
                    <a:p>
                      <a:pPr marL="0" marR="0" algn="ctr">
                        <a:spcBef>
                          <a:spcPts val="600"/>
                        </a:spcBef>
                        <a:spcAft>
                          <a:spcPts val="0"/>
                        </a:spcAft>
                      </a:pPr>
                      <a:r>
                        <a:rPr lang="en-US" sz="800">
                          <a:effectLst/>
                          <a:latin typeface="Calibri" panose="020F0502020204030204" pitchFamily="34" charset="0"/>
                          <a:cs typeface="Calibri" panose="020F0502020204030204" pitchFamily="34" charset="0"/>
                        </a:rPr>
                        <a:t>Modeling with Geometry</a:t>
                      </a:r>
                    </a:p>
                    <a:p>
                      <a:pPr marL="0" marR="0" algn="ctr">
                        <a:spcBef>
                          <a:spcPts val="0"/>
                        </a:spcBef>
                        <a:spcAft>
                          <a:spcPts val="600"/>
                        </a:spcAft>
                      </a:pPr>
                      <a:r>
                        <a:rPr lang="en-US" sz="800">
                          <a:effectLst/>
                          <a:latin typeface="Calibri" panose="020F0502020204030204" pitchFamily="34" charset="0"/>
                          <a:cs typeface="Calibri" panose="020F0502020204030204" pitchFamily="34" charset="0"/>
                        </a:rPr>
                        <a:t>8% - 15%</a:t>
                      </a:r>
                      <a:endParaRPr lang="en-US" sz="800">
                        <a:effectLst/>
                        <a:latin typeface="Calibri" panose="020F0502020204030204" pitchFamily="34" charset="0"/>
                        <a:ea typeface="Times New Roman"/>
                        <a:cs typeface="Calibri" panose="020F0502020204030204" pitchFamily="34" charset="0"/>
                      </a:endParaRPr>
                    </a:p>
                  </a:txBody>
                  <a:tcPr marL="47365" marR="47365" marT="0" marB="0" anchor="ctr"/>
                </a:tc>
                <a:tc rowSpan="3">
                  <a:txBody>
                    <a:bodyPr/>
                    <a:lstStyle/>
                    <a:p>
                      <a:pPr marL="0" marR="0" algn="ctr">
                        <a:spcBef>
                          <a:spcPts val="600"/>
                        </a:spcBef>
                        <a:spcAft>
                          <a:spcPts val="600"/>
                        </a:spcAft>
                      </a:pPr>
                      <a:r>
                        <a:rPr lang="en-US" sz="800" dirty="0">
                          <a:effectLst/>
                          <a:latin typeface="Calibri" panose="020F0502020204030204" pitchFamily="34" charset="0"/>
                          <a:cs typeface="Calibri" panose="020F0502020204030204" pitchFamily="34" charset="0"/>
                        </a:rPr>
                        <a:t>Apply geometric concepts in modeling situations</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rowSpan="3">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Major</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G.MG.1</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G.MG.2</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r>
              <a:tr h="1282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800" dirty="0">
                          <a:effectLst/>
                          <a:latin typeface="Calibri" panose="020F0502020204030204" pitchFamily="34" charset="0"/>
                          <a:cs typeface="Calibri" panose="020F0502020204030204" pitchFamily="34" charset="0"/>
                        </a:rPr>
                        <a:t>G.MG.3</a:t>
                      </a:r>
                      <a:endParaRPr lang="en-US" sz="800" dirty="0">
                        <a:effectLst/>
                        <a:latin typeface="Calibri" panose="020F0502020204030204" pitchFamily="34" charset="0"/>
                        <a:ea typeface="Times New Roman"/>
                        <a:cs typeface="Calibri" panose="020F0502020204030204" pitchFamily="34" charset="0"/>
                      </a:endParaRPr>
                    </a:p>
                  </a:txBody>
                  <a:tcPr marL="47365" marR="47365" marT="0" marB="0" anchor="ctr"/>
                </a:tc>
              </a:tr>
            </a:tbl>
          </a:graphicData>
        </a:graphic>
      </p:graphicFrame>
    </p:spTree>
    <p:extLst>
      <p:ext uri="{BB962C8B-B14F-4D97-AF65-F5344CB8AC3E}">
        <p14:creationId xmlns:p14="http://schemas.microsoft.com/office/powerpoint/2010/main" val="379524993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a:t>EngageNY.org</a:t>
            </a:r>
          </a:p>
        </p:txBody>
      </p:sp>
      <p:sp>
        <p:nvSpPr>
          <p:cNvPr id="5" name="Slide Number Placeholder 4"/>
          <p:cNvSpPr>
            <a:spLocks noGrp="1"/>
          </p:cNvSpPr>
          <p:nvPr>
            <p:ph type="sldNum" sz="quarter" idx="11"/>
          </p:nvPr>
        </p:nvSpPr>
        <p:spPr/>
        <p:txBody>
          <a:bodyPr/>
          <a:lstStyle/>
          <a:p>
            <a:pPr>
              <a:defRPr/>
            </a:pPr>
            <a:fld id="{F7FFAFB2-E91F-4AA0-BB35-40AEB42BA190}" type="slidenum">
              <a:rPr lang="en-US" altLang="en-US"/>
              <a:pPr>
                <a:defRPr/>
              </a:pPr>
              <a:t>54</a:t>
            </a:fld>
            <a:endParaRPr lang="en-US" altLang="en-US"/>
          </a:p>
        </p:txBody>
      </p:sp>
      <p:sp>
        <p:nvSpPr>
          <p:cNvPr id="22531" name="Title 1"/>
          <p:cNvSpPr>
            <a:spLocks noGrp="1"/>
          </p:cNvSpPr>
          <p:nvPr>
            <p:ph type="title"/>
          </p:nvPr>
        </p:nvSpPr>
        <p:spPr>
          <a:xfrm>
            <a:off x="0" y="-6350"/>
            <a:ext cx="9144000" cy="715963"/>
          </a:xfrm>
        </p:spPr>
        <p:txBody>
          <a:bodyPr>
            <a:normAutofit/>
          </a:bodyPr>
          <a:lstStyle/>
          <a:p>
            <a:r>
              <a:rPr lang="en-US" sz="3600" b="1" dirty="0" smtClean="0">
                <a:solidFill>
                  <a:srgbClr val="FF0000"/>
                </a:solidFill>
              </a:rPr>
              <a:t>Test Guide</a:t>
            </a:r>
          </a:p>
        </p:txBody>
      </p:sp>
      <p:graphicFrame>
        <p:nvGraphicFramePr>
          <p:cNvPr id="8" name="Table 7"/>
          <p:cNvGraphicFramePr>
            <a:graphicFrameLocks noGrp="1"/>
          </p:cNvGraphicFramePr>
          <p:nvPr>
            <p:extLst>
              <p:ext uri="{D42A27DB-BD31-4B8C-83A1-F6EECF244321}">
                <p14:modId xmlns:p14="http://schemas.microsoft.com/office/powerpoint/2010/main" val="679235040"/>
              </p:ext>
            </p:extLst>
          </p:nvPr>
        </p:nvGraphicFramePr>
        <p:xfrm>
          <a:off x="152399" y="1752602"/>
          <a:ext cx="8839201" cy="4876799"/>
        </p:xfrm>
        <a:graphic>
          <a:graphicData uri="http://schemas.openxmlformats.org/drawingml/2006/table">
            <a:tbl>
              <a:tblPr firstRow="1" firstCol="1" lastRow="1" lastCol="1" bandRow="1" bandCol="1">
                <a:tableStyleId>{5C22544A-7EE6-4342-B048-85BDC9FD1C3A}</a:tableStyleId>
              </a:tblPr>
              <a:tblGrid>
                <a:gridCol w="2554379"/>
                <a:gridCol w="1801550"/>
                <a:gridCol w="1992565"/>
                <a:gridCol w="2490707"/>
              </a:tblGrid>
              <a:tr h="795129">
                <a:tc gridSpan="4">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Regents Examination in Geometry (Common Core) Design</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solidFill>
                      <a:schemeClr val="bg1">
                        <a:alpha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66190">
                <a:tc>
                  <a:txBody>
                    <a:bodyPr/>
                    <a:lstStyle/>
                    <a:p>
                      <a:pPr marL="0" marR="0" algn="ctr">
                        <a:spcBef>
                          <a:spcPts val="600"/>
                        </a:spcBef>
                        <a:spcAft>
                          <a:spcPts val="600"/>
                        </a:spcAft>
                      </a:pPr>
                      <a:r>
                        <a:rPr lang="en-US" sz="2000" dirty="0">
                          <a:effectLst/>
                          <a:latin typeface="Calibri" panose="020F0502020204030204" pitchFamily="34" charset="0"/>
                          <a:cs typeface="Calibri" panose="020F0502020204030204" pitchFamily="34" charset="0"/>
                        </a:rPr>
                        <a:t>Test Component</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600"/>
                        </a:spcBef>
                        <a:spcAft>
                          <a:spcPts val="600"/>
                        </a:spcAft>
                      </a:pPr>
                      <a:r>
                        <a:rPr lang="en-US" sz="2000" b="1" dirty="0">
                          <a:solidFill>
                            <a:schemeClr val="bg1"/>
                          </a:solidFill>
                          <a:effectLst/>
                          <a:latin typeface="Calibri" panose="020F0502020204030204" pitchFamily="34" charset="0"/>
                          <a:cs typeface="Calibri" panose="020F0502020204030204" pitchFamily="34" charset="0"/>
                        </a:rPr>
                        <a:t>Number of Questions</a:t>
                      </a:r>
                      <a:endParaRPr lang="en-US" sz="2000" b="1"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600"/>
                        </a:spcBef>
                        <a:spcAft>
                          <a:spcPts val="600"/>
                        </a:spcAft>
                      </a:pPr>
                      <a:r>
                        <a:rPr lang="en-US" sz="2000" b="1" dirty="0">
                          <a:solidFill>
                            <a:schemeClr val="bg1"/>
                          </a:solidFill>
                          <a:effectLst/>
                          <a:latin typeface="Calibri" panose="020F0502020204030204" pitchFamily="34" charset="0"/>
                          <a:cs typeface="Calibri" panose="020F0502020204030204" pitchFamily="34" charset="0"/>
                        </a:rPr>
                        <a:t>Credits per Question</a:t>
                      </a:r>
                      <a:endParaRPr lang="en-US" sz="2000" b="1"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600"/>
                        </a:spcBef>
                        <a:spcAft>
                          <a:spcPts val="600"/>
                        </a:spcAft>
                      </a:pPr>
                      <a:r>
                        <a:rPr lang="en-US" sz="2000" dirty="0">
                          <a:effectLst/>
                          <a:latin typeface="Calibri" panose="020F0502020204030204" pitchFamily="34" charset="0"/>
                          <a:cs typeface="Calibri" panose="020F0502020204030204" pitchFamily="34" charset="0"/>
                        </a:rPr>
                        <a:t>Total Credits in Section</a:t>
                      </a:r>
                      <a:endParaRPr lang="en-US" sz="2000" dirty="0">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r>
              <a:tr h="583096">
                <a:tc>
                  <a:txBody>
                    <a:bodyPr/>
                    <a:lstStyle/>
                    <a:p>
                      <a:pPr marL="0" marR="0" algn="ctr">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Part I</a:t>
                      </a:r>
                      <a:endParaRPr lang="en-US" sz="20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24</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2</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48</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r h="583096">
                <a:tc>
                  <a:txBody>
                    <a:bodyPr/>
                    <a:lstStyle/>
                    <a:p>
                      <a:pPr marL="0" marR="0" algn="ctr">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Part II</a:t>
                      </a:r>
                      <a:endParaRPr lang="en-US" sz="20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8</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2</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16</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r>
              <a:tr h="583096">
                <a:tc>
                  <a:txBody>
                    <a:bodyPr/>
                    <a:lstStyle/>
                    <a:p>
                      <a:pPr marL="0" marR="0" algn="ctr">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Part III</a:t>
                      </a:r>
                      <a:endParaRPr lang="en-US" sz="20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4</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4</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16</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r h="583096">
                <a:tc>
                  <a:txBody>
                    <a:bodyPr/>
                    <a:lstStyle/>
                    <a:p>
                      <a:pPr marL="0" marR="0" algn="ctr">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Part IV</a:t>
                      </a:r>
                      <a:endParaRPr lang="en-US" sz="20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1</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dirty="0">
                          <a:solidFill>
                            <a:schemeClr val="tx1"/>
                          </a:solidFill>
                          <a:effectLst/>
                          <a:latin typeface="Calibri" panose="020F0502020204030204" pitchFamily="34" charset="0"/>
                          <a:cs typeface="Calibri" panose="020F0502020204030204" pitchFamily="34" charset="0"/>
                        </a:rPr>
                        <a:t>6</a:t>
                      </a:r>
                      <a:endParaRPr lang="en-US" sz="200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6</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95000"/>
                      </a:schemeClr>
                    </a:solidFill>
                  </a:tcPr>
                </a:tc>
              </a:tr>
              <a:tr h="583096">
                <a:tc>
                  <a:txBody>
                    <a:bodyPr/>
                    <a:lstStyle/>
                    <a:p>
                      <a:pPr marL="0" marR="0" algn="ctr">
                        <a:spcBef>
                          <a:spcPts val="0"/>
                        </a:spcBef>
                        <a:spcAft>
                          <a:spcPts val="0"/>
                        </a:spcAft>
                      </a:pPr>
                      <a:r>
                        <a:rPr lang="en-US" sz="2000" dirty="0">
                          <a:solidFill>
                            <a:schemeClr val="bg1"/>
                          </a:solidFill>
                          <a:effectLst/>
                          <a:latin typeface="Calibri" panose="020F0502020204030204" pitchFamily="34" charset="0"/>
                          <a:cs typeface="Calibri" panose="020F0502020204030204" pitchFamily="34" charset="0"/>
                        </a:rPr>
                        <a:t>Total</a:t>
                      </a:r>
                      <a:endParaRPr lang="en-US" sz="2000" dirty="0">
                        <a:solidFill>
                          <a:schemeClr val="bg1"/>
                        </a:solidFill>
                        <a:effectLst/>
                        <a:latin typeface="Calibri" panose="020F0502020204030204" pitchFamily="34" charset="0"/>
                        <a:ea typeface="Times New Roman"/>
                        <a:cs typeface="Calibri" panose="020F0502020204030204" pitchFamily="34" charset="0"/>
                      </a:endParaRPr>
                    </a:p>
                  </a:txBody>
                  <a:tcPr marL="68580" marR="68580" marT="0" marB="0" anchor="ctr">
                    <a:solidFill>
                      <a:srgbClr val="3D7FA9">
                        <a:alpha val="75000"/>
                      </a:srgb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37</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c>
                  <a:txBody>
                    <a:bodyPr/>
                    <a:lstStyle/>
                    <a:p>
                      <a:pPr marL="0" marR="0" algn="ctr">
                        <a:spcBef>
                          <a:spcPts val="0"/>
                        </a:spcBef>
                        <a:spcAft>
                          <a:spcPts val="0"/>
                        </a:spcAft>
                      </a:pPr>
                      <a:r>
                        <a:rPr lang="en-US" sz="2000" b="0" dirty="0">
                          <a:solidFill>
                            <a:schemeClr val="tx1"/>
                          </a:solidFill>
                          <a:effectLst/>
                          <a:latin typeface="Calibri" panose="020F0502020204030204" pitchFamily="34" charset="0"/>
                          <a:cs typeface="Calibri" panose="020F0502020204030204" pitchFamily="34" charset="0"/>
                        </a:rPr>
                        <a:t>86</a:t>
                      </a:r>
                      <a:endParaRPr lang="en-US" sz="2000" b="0" dirty="0">
                        <a:solidFill>
                          <a:schemeClr val="tx1"/>
                        </a:solidFill>
                        <a:effectLst/>
                        <a:latin typeface="Calibri" panose="020F0502020204030204" pitchFamily="34" charset="0"/>
                        <a:ea typeface="Times New Roman"/>
                        <a:cs typeface="Calibri" panose="020F0502020204030204" pitchFamily="34" charset="0"/>
                      </a:endParaRPr>
                    </a:p>
                  </a:txBody>
                  <a:tcPr marL="68580" marR="68580" marT="0" marB="0" anchor="ctr">
                    <a:solidFill>
                      <a:schemeClr val="accent3">
                        <a:lumMod val="85000"/>
                      </a:schemeClr>
                    </a:solidFill>
                  </a:tcPr>
                </a:tc>
              </a:tr>
            </a:tbl>
          </a:graphicData>
        </a:graphic>
      </p:graphicFrame>
      <p:sp>
        <p:nvSpPr>
          <p:cNvPr id="22571" name="Rectangle 8"/>
          <p:cNvSpPr>
            <a:spLocks noChangeArrowheads="1"/>
          </p:cNvSpPr>
          <p:nvPr/>
        </p:nvSpPr>
        <p:spPr bwMode="auto">
          <a:xfrm>
            <a:off x="457200" y="609600"/>
            <a:ext cx="8458200" cy="1077218"/>
          </a:xfrm>
          <a:prstGeom prst="rect">
            <a:avLst/>
          </a:prstGeom>
          <a:noFill/>
          <a:ln w="9525">
            <a:noFill/>
            <a:miter lim="800000"/>
            <a:headEnd/>
            <a:tailEnd/>
          </a:ln>
        </p:spPr>
        <p:txBody>
          <a:bodyPr wrap="square">
            <a:spAutoFit/>
          </a:bodyPr>
          <a:lstStyle/>
          <a:p>
            <a:r>
              <a:rPr lang="en-US" sz="2400" b="1" dirty="0"/>
              <a:t>Question Format</a:t>
            </a:r>
          </a:p>
          <a:p>
            <a:r>
              <a:rPr lang="en-US" sz="2000" dirty="0"/>
              <a:t>Part I – Multiple-Choice </a:t>
            </a:r>
            <a:r>
              <a:rPr lang="en-US" sz="2000" dirty="0" smtClean="0"/>
              <a:t>Questions</a:t>
            </a:r>
          </a:p>
          <a:p>
            <a:r>
              <a:rPr lang="en-US" sz="2000" dirty="0" smtClean="0"/>
              <a:t>Parts II, III, IV – Constructed-Response Questions</a:t>
            </a:r>
            <a:endParaRPr lang="en-US" sz="2000" dirty="0"/>
          </a:p>
        </p:txBody>
      </p:sp>
    </p:spTree>
    <p:extLst>
      <p:ext uri="{BB962C8B-B14F-4D97-AF65-F5344CB8AC3E}">
        <p14:creationId xmlns:p14="http://schemas.microsoft.com/office/powerpoint/2010/main" val="27525458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9D65018-6A34-43AD-A6FB-F7820D4A49BA}" type="slidenum">
              <a:rPr lang="en-US" altLang="en-US"/>
              <a:pPr>
                <a:defRPr/>
              </a:pPr>
              <a:t>55</a:t>
            </a:fld>
            <a:endParaRPr lang="en-US" altLang="en-US"/>
          </a:p>
        </p:txBody>
      </p:sp>
      <p:sp>
        <p:nvSpPr>
          <p:cNvPr id="23555" name="Title 1"/>
          <p:cNvSpPr>
            <a:spLocks noGrp="1"/>
          </p:cNvSpPr>
          <p:nvPr>
            <p:ph type="title"/>
          </p:nvPr>
        </p:nvSpPr>
        <p:spPr>
          <a:xfrm>
            <a:off x="0" y="-6350"/>
            <a:ext cx="9144000" cy="715963"/>
          </a:xfrm>
        </p:spPr>
        <p:txBody>
          <a:bodyPr>
            <a:normAutofit fontScale="90000"/>
          </a:bodyPr>
          <a:lstStyle/>
          <a:p>
            <a:r>
              <a:rPr lang="en-US" smtClean="0"/>
              <a:t>Test Guide</a:t>
            </a:r>
          </a:p>
        </p:txBody>
      </p:sp>
      <p:sp>
        <p:nvSpPr>
          <p:cNvPr id="23556" name="Rectangle 7"/>
          <p:cNvSpPr>
            <a:spLocks noChangeArrowheads="1"/>
          </p:cNvSpPr>
          <p:nvPr/>
        </p:nvSpPr>
        <p:spPr bwMode="auto">
          <a:xfrm>
            <a:off x="609600" y="1000125"/>
            <a:ext cx="8153400" cy="954088"/>
          </a:xfrm>
          <a:prstGeom prst="rect">
            <a:avLst/>
          </a:prstGeom>
          <a:noFill/>
          <a:ln w="9525">
            <a:noFill/>
            <a:miter lim="800000"/>
            <a:headEnd/>
            <a:tailEnd/>
          </a:ln>
        </p:spPr>
        <p:txBody>
          <a:bodyPr>
            <a:spAutoFit/>
          </a:bodyPr>
          <a:lstStyle/>
          <a:p>
            <a:r>
              <a:rPr lang="en-US" sz="2800" b="1" dirty="0"/>
              <a:t>Mathematics Tools for the Regents Examination in Geometry (Common Core)</a:t>
            </a:r>
          </a:p>
        </p:txBody>
      </p:sp>
      <p:sp>
        <p:nvSpPr>
          <p:cNvPr id="23557" name="Rectangle 8"/>
          <p:cNvSpPr>
            <a:spLocks noChangeArrowheads="1"/>
          </p:cNvSpPr>
          <p:nvPr/>
        </p:nvSpPr>
        <p:spPr bwMode="auto">
          <a:xfrm>
            <a:off x="381000" y="2286000"/>
            <a:ext cx="8763000" cy="1384995"/>
          </a:xfrm>
          <a:prstGeom prst="rect">
            <a:avLst/>
          </a:prstGeom>
          <a:noFill/>
          <a:ln w="9525">
            <a:noFill/>
            <a:miter lim="800000"/>
            <a:headEnd/>
            <a:tailEnd/>
          </a:ln>
        </p:spPr>
        <p:txBody>
          <a:bodyPr wrap="square">
            <a:spAutoFit/>
          </a:bodyPr>
          <a:lstStyle/>
          <a:p>
            <a:pPr marL="342900" indent="-342900">
              <a:buFont typeface="Arial" charset="0"/>
              <a:buChar char="•"/>
            </a:pPr>
            <a:r>
              <a:rPr lang="en-US" sz="2800" dirty="0"/>
              <a:t>Graphing Calculator</a:t>
            </a:r>
          </a:p>
          <a:p>
            <a:pPr marL="342900" indent="-342900">
              <a:buFont typeface="Arial" charset="0"/>
              <a:buChar char="•"/>
            </a:pPr>
            <a:r>
              <a:rPr lang="en-US" sz="2800" dirty="0"/>
              <a:t>Straightedge</a:t>
            </a:r>
          </a:p>
          <a:p>
            <a:pPr marL="342900" indent="-342900">
              <a:buFont typeface="Arial" charset="0"/>
              <a:buChar char="•"/>
            </a:pPr>
            <a:r>
              <a:rPr lang="en-US" sz="2800" dirty="0"/>
              <a:t>Compass</a:t>
            </a:r>
          </a:p>
        </p:txBody>
      </p:sp>
    </p:spTree>
    <p:extLst>
      <p:ext uri="{BB962C8B-B14F-4D97-AF65-F5344CB8AC3E}">
        <p14:creationId xmlns:p14="http://schemas.microsoft.com/office/powerpoint/2010/main" val="203111662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7BC859-EBAB-49AD-87E9-8D0E939414F3}" type="slidenum">
              <a:rPr lang="en-US" altLang="en-US">
                <a:solidFill>
                  <a:srgbClr val="FFFFFF"/>
                </a:solidFill>
              </a:rPr>
              <a:pPr>
                <a:defRPr/>
              </a:pPr>
              <a:t>56</a:t>
            </a:fld>
            <a:endParaRPr lang="en-US" altLang="en-US">
              <a:solidFill>
                <a:srgbClr val="FFFFFF"/>
              </a:solidFill>
            </a:endParaRPr>
          </a:p>
        </p:txBody>
      </p:sp>
      <p:sp>
        <p:nvSpPr>
          <p:cNvPr id="25603" name="Title 1"/>
          <p:cNvSpPr>
            <a:spLocks noGrp="1"/>
          </p:cNvSpPr>
          <p:nvPr>
            <p:ph type="title"/>
          </p:nvPr>
        </p:nvSpPr>
        <p:spPr>
          <a:xfrm>
            <a:off x="0" y="0"/>
            <a:ext cx="9144000" cy="838200"/>
          </a:xfrm>
        </p:spPr>
        <p:txBody>
          <a:bodyPr/>
          <a:lstStyle/>
          <a:p>
            <a:r>
              <a:rPr lang="en-US" smtClean="0"/>
              <a:t>Question Types &amp; Development</a:t>
            </a:r>
          </a:p>
        </p:txBody>
      </p:sp>
      <p:sp>
        <p:nvSpPr>
          <p:cNvPr id="25604" name="Rectangle 6"/>
          <p:cNvSpPr>
            <a:spLocks noChangeArrowheads="1"/>
          </p:cNvSpPr>
          <p:nvPr/>
        </p:nvSpPr>
        <p:spPr bwMode="auto">
          <a:xfrm>
            <a:off x="457200" y="1143000"/>
            <a:ext cx="8686800" cy="523875"/>
          </a:xfrm>
          <a:prstGeom prst="rect">
            <a:avLst/>
          </a:prstGeom>
          <a:noFill/>
          <a:ln w="9525">
            <a:noFill/>
            <a:miter lim="800000"/>
            <a:headEnd/>
            <a:tailEnd/>
          </a:ln>
        </p:spPr>
        <p:txBody>
          <a:bodyPr>
            <a:spAutoFit/>
          </a:bodyPr>
          <a:lstStyle/>
          <a:p>
            <a:pPr fontAlgn="base">
              <a:spcBef>
                <a:spcPct val="0"/>
              </a:spcBef>
              <a:spcAft>
                <a:spcPct val="0"/>
              </a:spcAft>
            </a:pPr>
            <a:r>
              <a:rPr lang="en-US" sz="2800" b="1">
                <a:solidFill>
                  <a:srgbClr val="000000"/>
                </a:solidFill>
              </a:rPr>
              <a:t>Question Types</a:t>
            </a:r>
          </a:p>
        </p:txBody>
      </p:sp>
      <p:sp>
        <p:nvSpPr>
          <p:cNvPr id="25605" name="Rectangle 7"/>
          <p:cNvSpPr>
            <a:spLocks noChangeArrowheads="1"/>
          </p:cNvSpPr>
          <p:nvPr/>
        </p:nvSpPr>
        <p:spPr bwMode="auto">
          <a:xfrm>
            <a:off x="457200" y="1828800"/>
            <a:ext cx="8686800" cy="523875"/>
          </a:xfrm>
          <a:prstGeom prst="rect">
            <a:avLst/>
          </a:prstGeom>
          <a:noFill/>
          <a:ln w="9525">
            <a:noFill/>
            <a:miter lim="800000"/>
            <a:headEnd/>
            <a:tailEnd/>
          </a:ln>
        </p:spPr>
        <p:txBody>
          <a:bodyPr>
            <a:spAutoFit/>
          </a:bodyPr>
          <a:lstStyle/>
          <a:p>
            <a:pPr marL="457200" indent="-457200" fontAlgn="base">
              <a:spcBef>
                <a:spcPct val="0"/>
              </a:spcBef>
              <a:spcAft>
                <a:spcPct val="0"/>
              </a:spcAft>
              <a:buFont typeface="Arial" charset="0"/>
              <a:buChar char="•"/>
            </a:pPr>
            <a:r>
              <a:rPr lang="en-US" sz="2800">
                <a:solidFill>
                  <a:srgbClr val="000000"/>
                </a:solidFill>
              </a:rPr>
              <a:t>Multiple-Choice Questions</a:t>
            </a:r>
          </a:p>
        </p:txBody>
      </p:sp>
      <p:sp>
        <p:nvSpPr>
          <p:cNvPr id="25606" name="Rectangle 8"/>
          <p:cNvSpPr>
            <a:spLocks noChangeArrowheads="1"/>
          </p:cNvSpPr>
          <p:nvPr/>
        </p:nvSpPr>
        <p:spPr bwMode="auto">
          <a:xfrm>
            <a:off x="457200" y="2286000"/>
            <a:ext cx="8686800" cy="523875"/>
          </a:xfrm>
          <a:prstGeom prst="rect">
            <a:avLst/>
          </a:prstGeom>
          <a:noFill/>
          <a:ln w="9525">
            <a:noFill/>
            <a:miter lim="800000"/>
            <a:headEnd/>
            <a:tailEnd/>
          </a:ln>
        </p:spPr>
        <p:txBody>
          <a:bodyPr>
            <a:spAutoFit/>
          </a:bodyPr>
          <a:lstStyle/>
          <a:p>
            <a:pPr marL="457200" indent="-457200" fontAlgn="base">
              <a:spcBef>
                <a:spcPct val="0"/>
              </a:spcBef>
              <a:spcAft>
                <a:spcPct val="0"/>
              </a:spcAft>
              <a:buFont typeface="Arial" charset="0"/>
              <a:buChar char="•"/>
            </a:pPr>
            <a:r>
              <a:rPr lang="en-US" sz="2800">
                <a:solidFill>
                  <a:srgbClr val="000000"/>
                </a:solidFill>
              </a:rPr>
              <a:t>Constructed-Response Questions</a:t>
            </a:r>
          </a:p>
        </p:txBody>
      </p:sp>
    </p:spTree>
    <p:extLst>
      <p:ext uri="{BB962C8B-B14F-4D97-AF65-F5344CB8AC3E}">
        <p14:creationId xmlns:p14="http://schemas.microsoft.com/office/powerpoint/2010/main" val="69476174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72E8346-112A-4EE3-883B-1582D4672A1C}" type="slidenum">
              <a:rPr lang="en-US" altLang="en-US">
                <a:solidFill>
                  <a:srgbClr val="FFFFFF"/>
                </a:solidFill>
              </a:rPr>
              <a:pPr>
                <a:defRPr/>
              </a:pPr>
              <a:t>57</a:t>
            </a:fld>
            <a:endParaRPr lang="en-US" altLang="en-US">
              <a:solidFill>
                <a:srgbClr val="FFFFFF"/>
              </a:solidFill>
            </a:endParaRPr>
          </a:p>
        </p:txBody>
      </p:sp>
      <p:sp>
        <p:nvSpPr>
          <p:cNvPr id="26627" name="Title 1"/>
          <p:cNvSpPr>
            <a:spLocks noGrp="1"/>
          </p:cNvSpPr>
          <p:nvPr>
            <p:ph type="title"/>
          </p:nvPr>
        </p:nvSpPr>
        <p:spPr>
          <a:xfrm>
            <a:off x="0" y="0"/>
            <a:ext cx="9144000" cy="838200"/>
          </a:xfrm>
        </p:spPr>
        <p:txBody>
          <a:bodyPr/>
          <a:lstStyle/>
          <a:p>
            <a:r>
              <a:rPr lang="en-US" smtClean="0"/>
              <a:t>Question Types &amp; Development</a:t>
            </a:r>
          </a:p>
        </p:txBody>
      </p:sp>
      <p:sp>
        <p:nvSpPr>
          <p:cNvPr id="26628" name="Rectangle 6"/>
          <p:cNvSpPr>
            <a:spLocks noChangeArrowheads="1"/>
          </p:cNvSpPr>
          <p:nvPr/>
        </p:nvSpPr>
        <p:spPr bwMode="auto">
          <a:xfrm>
            <a:off x="457200" y="1143000"/>
            <a:ext cx="8686800" cy="523875"/>
          </a:xfrm>
          <a:prstGeom prst="rect">
            <a:avLst/>
          </a:prstGeom>
          <a:noFill/>
          <a:ln w="9525">
            <a:noFill/>
            <a:miter lim="800000"/>
            <a:headEnd/>
            <a:tailEnd/>
          </a:ln>
        </p:spPr>
        <p:txBody>
          <a:bodyPr>
            <a:spAutoFit/>
          </a:bodyPr>
          <a:lstStyle/>
          <a:p>
            <a:pPr fontAlgn="base">
              <a:spcBef>
                <a:spcPct val="0"/>
              </a:spcBef>
              <a:spcAft>
                <a:spcPct val="0"/>
              </a:spcAft>
            </a:pPr>
            <a:r>
              <a:rPr lang="en-US" sz="2800" b="1">
                <a:solidFill>
                  <a:srgbClr val="000000"/>
                </a:solidFill>
              </a:rPr>
              <a:t>Question Types</a:t>
            </a:r>
          </a:p>
        </p:txBody>
      </p:sp>
      <p:sp>
        <p:nvSpPr>
          <p:cNvPr id="8" name="Rectangle 7"/>
          <p:cNvSpPr/>
          <p:nvPr/>
        </p:nvSpPr>
        <p:spPr>
          <a:xfrm>
            <a:off x="457200" y="1828800"/>
            <a:ext cx="8686800" cy="3108325"/>
          </a:xfrm>
          <a:prstGeom prst="rect">
            <a:avLst/>
          </a:prstGeom>
        </p:spPr>
        <p:txBody>
          <a:bodyPr>
            <a:spAutoFit/>
          </a:bodyPr>
          <a:lstStyle/>
          <a:p>
            <a:pPr fontAlgn="base">
              <a:spcBef>
                <a:spcPct val="0"/>
              </a:spcBef>
              <a:spcAft>
                <a:spcPct val="0"/>
              </a:spcAft>
              <a:defRPr/>
            </a:pPr>
            <a:r>
              <a:rPr lang="en-US" sz="2800" b="1" dirty="0">
                <a:solidFill>
                  <a:srgbClr val="000000"/>
                </a:solidFill>
              </a:rPr>
              <a:t>Multiple-Choice Questions</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primarily used to assess procedural fluency and conceptual understanding</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measure the Standards for Mathematical Content </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may incorporate Standards for Mathematical Practices and real-world applications</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some questions require multiple steps</a:t>
            </a:r>
          </a:p>
        </p:txBody>
      </p:sp>
    </p:spTree>
    <p:extLst>
      <p:ext uri="{BB962C8B-B14F-4D97-AF65-F5344CB8AC3E}">
        <p14:creationId xmlns:p14="http://schemas.microsoft.com/office/powerpoint/2010/main" val="139097178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07F6892-B5DB-42A8-8666-238AE0873F36}" type="slidenum">
              <a:rPr lang="en-US" altLang="en-US">
                <a:solidFill>
                  <a:srgbClr val="FFFFFF"/>
                </a:solidFill>
              </a:rPr>
              <a:pPr>
                <a:defRPr/>
              </a:pPr>
              <a:t>58</a:t>
            </a:fld>
            <a:endParaRPr lang="en-US" altLang="en-US">
              <a:solidFill>
                <a:srgbClr val="FFFFFF"/>
              </a:solidFill>
            </a:endParaRPr>
          </a:p>
        </p:txBody>
      </p:sp>
      <p:sp>
        <p:nvSpPr>
          <p:cNvPr id="27651" name="Title 1"/>
          <p:cNvSpPr>
            <a:spLocks noGrp="1"/>
          </p:cNvSpPr>
          <p:nvPr>
            <p:ph type="title"/>
          </p:nvPr>
        </p:nvSpPr>
        <p:spPr>
          <a:xfrm>
            <a:off x="0" y="0"/>
            <a:ext cx="9144000" cy="838200"/>
          </a:xfrm>
        </p:spPr>
        <p:txBody>
          <a:bodyPr/>
          <a:lstStyle/>
          <a:p>
            <a:r>
              <a:rPr lang="en-US" smtClean="0"/>
              <a:t>Question Types &amp; Development</a:t>
            </a:r>
          </a:p>
        </p:txBody>
      </p:sp>
      <p:sp>
        <p:nvSpPr>
          <p:cNvPr id="27652" name="Rectangle 6"/>
          <p:cNvSpPr>
            <a:spLocks noChangeArrowheads="1"/>
          </p:cNvSpPr>
          <p:nvPr/>
        </p:nvSpPr>
        <p:spPr bwMode="auto">
          <a:xfrm>
            <a:off x="457200" y="1143000"/>
            <a:ext cx="8686800" cy="523875"/>
          </a:xfrm>
          <a:prstGeom prst="rect">
            <a:avLst/>
          </a:prstGeom>
          <a:noFill/>
          <a:ln w="9525">
            <a:noFill/>
            <a:miter lim="800000"/>
            <a:headEnd/>
            <a:tailEnd/>
          </a:ln>
        </p:spPr>
        <p:txBody>
          <a:bodyPr>
            <a:spAutoFit/>
          </a:bodyPr>
          <a:lstStyle/>
          <a:p>
            <a:pPr fontAlgn="base">
              <a:spcBef>
                <a:spcPct val="0"/>
              </a:spcBef>
              <a:spcAft>
                <a:spcPct val="0"/>
              </a:spcAft>
            </a:pPr>
            <a:r>
              <a:rPr lang="en-US" sz="2800" b="1">
                <a:solidFill>
                  <a:srgbClr val="000000"/>
                </a:solidFill>
              </a:rPr>
              <a:t>Question Types</a:t>
            </a:r>
          </a:p>
        </p:txBody>
      </p:sp>
      <p:sp>
        <p:nvSpPr>
          <p:cNvPr id="8" name="Rectangle 7"/>
          <p:cNvSpPr/>
          <p:nvPr/>
        </p:nvSpPr>
        <p:spPr>
          <a:xfrm>
            <a:off x="457200" y="1828800"/>
            <a:ext cx="8667750" cy="3540125"/>
          </a:xfrm>
          <a:prstGeom prst="rect">
            <a:avLst/>
          </a:prstGeom>
        </p:spPr>
        <p:txBody>
          <a:bodyPr>
            <a:spAutoFit/>
          </a:bodyPr>
          <a:lstStyle/>
          <a:p>
            <a:pPr fontAlgn="base">
              <a:spcBef>
                <a:spcPct val="0"/>
              </a:spcBef>
              <a:spcAft>
                <a:spcPct val="0"/>
              </a:spcAft>
              <a:defRPr/>
            </a:pPr>
            <a:r>
              <a:rPr lang="en-US" sz="2800" b="1" dirty="0">
                <a:solidFill>
                  <a:srgbClr val="000000"/>
                </a:solidFill>
              </a:rPr>
              <a:t>Constructed-Response Questions (2-credit)</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students are required to show their work</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may involve multiple steps</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the application of multiple mathematics skills</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real-world applications</a:t>
            </a:r>
          </a:p>
          <a:p>
            <a:pPr marL="285750" indent="-285750" fontAlgn="base">
              <a:spcBef>
                <a:spcPct val="0"/>
              </a:spcBef>
              <a:spcAft>
                <a:spcPct val="0"/>
              </a:spcAft>
              <a:buFont typeface="Arial" panose="020B0604020202020204" pitchFamily="34" charset="0"/>
              <a:buChar char="•"/>
              <a:defRPr/>
            </a:pPr>
            <a:r>
              <a:rPr lang="en-US" sz="2800" dirty="0">
                <a:solidFill>
                  <a:srgbClr val="000000"/>
                </a:solidFill>
              </a:rPr>
              <a:t>may require students to explain or justify their solutions and/or show their process of problem solving</a:t>
            </a:r>
          </a:p>
        </p:txBody>
      </p:sp>
    </p:spTree>
    <p:extLst>
      <p:ext uri="{BB962C8B-B14F-4D97-AF65-F5344CB8AC3E}">
        <p14:creationId xmlns:p14="http://schemas.microsoft.com/office/powerpoint/2010/main" val="34252447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0" y="0"/>
            <a:ext cx="9144000" cy="838200"/>
          </a:xfrm>
        </p:spPr>
        <p:txBody>
          <a:bodyPr/>
          <a:lstStyle/>
          <a:p>
            <a:r>
              <a:rPr lang="en-US" smtClean="0"/>
              <a:t>Question Types &amp; Development</a:t>
            </a:r>
          </a:p>
        </p:txBody>
      </p:sp>
      <p:sp>
        <p:nvSpPr>
          <p:cNvPr id="28676" name="Rectangle 6"/>
          <p:cNvSpPr>
            <a:spLocks noChangeArrowheads="1"/>
          </p:cNvSpPr>
          <p:nvPr/>
        </p:nvSpPr>
        <p:spPr bwMode="auto">
          <a:xfrm>
            <a:off x="457200" y="1143000"/>
            <a:ext cx="8686800" cy="523875"/>
          </a:xfrm>
          <a:prstGeom prst="rect">
            <a:avLst/>
          </a:prstGeom>
          <a:noFill/>
          <a:ln w="9525">
            <a:noFill/>
            <a:miter lim="800000"/>
            <a:headEnd/>
            <a:tailEnd/>
          </a:ln>
        </p:spPr>
        <p:txBody>
          <a:bodyPr>
            <a:spAutoFit/>
          </a:bodyPr>
          <a:lstStyle/>
          <a:p>
            <a:pPr fontAlgn="base">
              <a:spcBef>
                <a:spcPct val="0"/>
              </a:spcBef>
              <a:spcAft>
                <a:spcPct val="0"/>
              </a:spcAft>
            </a:pPr>
            <a:r>
              <a:rPr lang="en-US" sz="2800" b="1">
                <a:solidFill>
                  <a:srgbClr val="000000"/>
                </a:solidFill>
              </a:rPr>
              <a:t>Question Types</a:t>
            </a:r>
          </a:p>
        </p:txBody>
      </p:sp>
      <p:sp>
        <p:nvSpPr>
          <p:cNvPr id="8" name="Rectangle 7"/>
          <p:cNvSpPr/>
          <p:nvPr/>
        </p:nvSpPr>
        <p:spPr>
          <a:xfrm>
            <a:off x="457200" y="1676400"/>
            <a:ext cx="8667750" cy="4894263"/>
          </a:xfrm>
          <a:prstGeom prst="rect">
            <a:avLst/>
          </a:prstGeom>
        </p:spPr>
        <p:txBody>
          <a:bodyPr>
            <a:spAutoFit/>
          </a:bodyPr>
          <a:lstStyle/>
          <a:p>
            <a:pPr fontAlgn="base">
              <a:spcBef>
                <a:spcPct val="0"/>
              </a:spcBef>
              <a:spcAft>
                <a:spcPct val="0"/>
              </a:spcAft>
              <a:defRPr/>
            </a:pPr>
            <a:r>
              <a:rPr lang="en-US" sz="2400" b="1" dirty="0">
                <a:solidFill>
                  <a:srgbClr val="000000"/>
                </a:solidFill>
              </a:rPr>
              <a:t>Constructed-Response Questions (4-,6-credit)</a:t>
            </a:r>
          </a:p>
          <a:p>
            <a:pPr marL="285750" indent="-285750" fontAlgn="base">
              <a:spcBef>
                <a:spcPct val="0"/>
              </a:spcBef>
              <a:spcAft>
                <a:spcPct val="0"/>
              </a:spcAft>
              <a:buFont typeface="Arial" panose="020B0604020202020204" pitchFamily="34" charset="0"/>
              <a:buChar char="•"/>
              <a:defRPr/>
            </a:pPr>
            <a:r>
              <a:rPr lang="en-US" sz="2400" dirty="0">
                <a:solidFill>
                  <a:srgbClr val="000000"/>
                </a:solidFill>
              </a:rPr>
              <a:t>require students to show their work in completing more extensive problems which may involve multiple tasks and concepts</a:t>
            </a:r>
          </a:p>
          <a:p>
            <a:pPr marL="285750" indent="-285750" fontAlgn="base">
              <a:spcBef>
                <a:spcPct val="0"/>
              </a:spcBef>
              <a:spcAft>
                <a:spcPct val="0"/>
              </a:spcAft>
              <a:buFont typeface="Arial" panose="020B0604020202020204" pitchFamily="34" charset="0"/>
              <a:buChar char="•"/>
              <a:defRPr/>
            </a:pPr>
            <a:r>
              <a:rPr lang="en-US" sz="2400" dirty="0">
                <a:solidFill>
                  <a:srgbClr val="000000"/>
                </a:solidFill>
              </a:rPr>
              <a:t>students will need to reason abstractly and quantitatively</a:t>
            </a:r>
          </a:p>
          <a:p>
            <a:pPr marL="285750" indent="-285750" fontAlgn="base">
              <a:spcBef>
                <a:spcPct val="0"/>
              </a:spcBef>
              <a:spcAft>
                <a:spcPct val="0"/>
              </a:spcAft>
              <a:buFont typeface="Arial" panose="020B0604020202020204" pitchFamily="34" charset="0"/>
              <a:buChar char="•"/>
              <a:defRPr/>
            </a:pPr>
            <a:r>
              <a:rPr lang="en-US" sz="2400" dirty="0">
                <a:solidFill>
                  <a:srgbClr val="000000"/>
                </a:solidFill>
              </a:rPr>
              <a:t>students may need to construct viable arguments to justify and/or prove geometric relationships in order to demonstrate procedural and conceptual understanding</a:t>
            </a:r>
          </a:p>
          <a:p>
            <a:pPr fontAlgn="base">
              <a:spcBef>
                <a:spcPct val="0"/>
              </a:spcBef>
              <a:spcAft>
                <a:spcPct val="0"/>
              </a:spcAft>
              <a:defRPr/>
            </a:pPr>
            <a:endParaRPr lang="en-US" sz="2400" dirty="0">
              <a:solidFill>
                <a:srgbClr val="000000"/>
              </a:solidFill>
            </a:endParaRPr>
          </a:p>
          <a:p>
            <a:pPr fontAlgn="base">
              <a:spcBef>
                <a:spcPct val="0"/>
              </a:spcBef>
              <a:spcAft>
                <a:spcPct val="0"/>
              </a:spcAft>
              <a:defRPr/>
            </a:pPr>
            <a:r>
              <a:rPr lang="en-US" sz="2400" b="1" dirty="0">
                <a:solidFill>
                  <a:srgbClr val="000000"/>
                </a:solidFill>
              </a:rPr>
              <a:t>6-credit constructed-response questions</a:t>
            </a:r>
          </a:p>
          <a:p>
            <a:pPr marL="285750" indent="-285750" fontAlgn="base">
              <a:spcBef>
                <a:spcPct val="0"/>
              </a:spcBef>
              <a:spcAft>
                <a:spcPct val="0"/>
              </a:spcAft>
              <a:buFont typeface="Arial" panose="020B0604020202020204" pitchFamily="34" charset="0"/>
              <a:buChar char="•"/>
              <a:defRPr/>
            </a:pPr>
            <a:r>
              <a:rPr lang="en-US" sz="2400" dirty="0">
                <a:solidFill>
                  <a:srgbClr val="000000"/>
                </a:solidFill>
              </a:rPr>
              <a:t>students will develop multi-step, extended logical arguments and proofs involving major content and/or use modeling to solve real-world and mathematical application problems</a:t>
            </a:r>
          </a:p>
        </p:txBody>
      </p:sp>
    </p:spTree>
    <p:extLst>
      <p:ext uri="{BB962C8B-B14F-4D97-AF65-F5344CB8AC3E}">
        <p14:creationId xmlns:p14="http://schemas.microsoft.com/office/powerpoint/2010/main" val="2372791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52400"/>
            <a:ext cx="8343900" cy="6553200"/>
          </a:xfrm>
        </p:spPr>
        <p:txBody>
          <a:bodyPr>
            <a:normAutofit/>
          </a:bodyPr>
          <a:lstStyle/>
          <a:p>
            <a:pPr marL="0" indent="0" algn="ctr">
              <a:buNone/>
            </a:pPr>
            <a:r>
              <a:rPr lang="en-US" sz="4000" b="1" dirty="0" smtClean="0"/>
              <a:t>The Common Core Geometry Modules</a:t>
            </a:r>
            <a:endParaRPr lang="en-US" sz="4000" b="1" dirty="0"/>
          </a:p>
        </p:txBody>
      </p:sp>
      <p:pic>
        <p:nvPicPr>
          <p:cNvPr id="13315" name="Picture 3" descr="C:\Users\wfarber\Desktop\Geometry Modules -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239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504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04A1F52-C383-46AB-A919-D78713F38088}" type="slidenum">
              <a:rPr lang="en-US" altLang="en-US">
                <a:solidFill>
                  <a:srgbClr val="FFFFFF"/>
                </a:solidFill>
              </a:rPr>
              <a:pPr>
                <a:defRPr/>
              </a:pPr>
              <a:t>60</a:t>
            </a:fld>
            <a:endParaRPr lang="en-US" altLang="en-US">
              <a:solidFill>
                <a:srgbClr val="FFFFFF"/>
              </a:solidFill>
            </a:endParaRPr>
          </a:p>
        </p:txBody>
      </p:sp>
      <p:sp>
        <p:nvSpPr>
          <p:cNvPr id="6" name="Title 1"/>
          <p:cNvSpPr>
            <a:spLocks noGrp="1"/>
          </p:cNvSpPr>
          <p:nvPr>
            <p:ph type="title"/>
          </p:nvPr>
        </p:nvSpPr>
        <p:spPr>
          <a:xfrm>
            <a:off x="0" y="0"/>
            <a:ext cx="9144000" cy="685800"/>
          </a:xfrm>
        </p:spPr>
        <p:txBody>
          <a:bodyPr>
            <a:normAutofit fontScale="90000"/>
          </a:bodyPr>
          <a:lstStyle/>
          <a:p>
            <a:r>
              <a:rPr lang="en-US" dirty="0" smtClean="0"/>
              <a:t>Development: Item-Writing </a:t>
            </a:r>
            <a:r>
              <a:rPr lang="en-US" dirty="0" smtClean="0">
                <a:latin typeface="Calibri" panose="020F0502020204030204" pitchFamily="34" charset="0"/>
                <a:cs typeface="Calibri" panose="020F0502020204030204" pitchFamily="34" charset="0"/>
              </a:rPr>
              <a:t>Guidelines</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457200" y="838200"/>
            <a:ext cx="8229600" cy="1569660"/>
          </a:xfrm>
          <a:prstGeom prst="rect">
            <a:avLst/>
          </a:prstGeom>
        </p:spPr>
        <p:txBody>
          <a:bodyPr wrap="square">
            <a:spAutoFit/>
          </a:bodyPr>
          <a:lstStyle/>
          <a:p>
            <a:pPr fontAlgn="base">
              <a:spcBef>
                <a:spcPct val="0"/>
              </a:spcBef>
              <a:spcAft>
                <a:spcPct val="0"/>
              </a:spcAft>
            </a:pPr>
            <a:r>
              <a:rPr lang="en-US" sz="2400" dirty="0">
                <a:solidFill>
                  <a:srgbClr val="000000"/>
                </a:solidFill>
              </a:rPr>
              <a:t>These guidelines for writing multiple-choice and constructed-response items serve to ensure that the items included on operational exams meet certain standards for alignment to curriculum, fairness, clarity, and overall quality.</a:t>
            </a:r>
          </a:p>
        </p:txBody>
      </p:sp>
      <p:sp>
        <p:nvSpPr>
          <p:cNvPr id="8" name="Rectangle 7"/>
          <p:cNvSpPr/>
          <p:nvPr/>
        </p:nvSpPr>
        <p:spPr>
          <a:xfrm>
            <a:off x="457200" y="2743200"/>
            <a:ext cx="8229600" cy="3416320"/>
          </a:xfrm>
          <a:prstGeom prst="rect">
            <a:avLst/>
          </a:prstGeom>
        </p:spPr>
        <p:txBody>
          <a:bodyPr wrap="square">
            <a:spAutoFit/>
          </a:bodyPr>
          <a:lstStyle/>
          <a:p>
            <a:pPr marL="342900" indent="-342900" fontAlgn="base">
              <a:spcBef>
                <a:spcPct val="0"/>
              </a:spcBef>
              <a:spcAft>
                <a:spcPct val="0"/>
              </a:spcAft>
              <a:buFont typeface="Arial" panose="020B0604020202020204" pitchFamily="34" charset="0"/>
              <a:buChar char="•"/>
            </a:pPr>
            <a:r>
              <a:rPr lang="en-US" sz="2400" dirty="0">
                <a:solidFill>
                  <a:srgbClr val="000000"/>
                </a:solidFill>
              </a:rPr>
              <a:t>Using these guidelines to draft questions is one of many steps employed to help ensure a valid, fair, and quality assessment. </a:t>
            </a:r>
            <a:endParaRPr lang="en-US" sz="2400" dirty="0" smtClean="0">
              <a:solidFill>
                <a:srgbClr val="000000"/>
              </a:solidFill>
            </a:endParaRPr>
          </a:p>
          <a:p>
            <a:pPr marL="342900" indent="-342900" fontAlgn="base">
              <a:spcBef>
                <a:spcPct val="0"/>
              </a:spcBef>
              <a:spcAft>
                <a:spcPct val="0"/>
              </a:spcAft>
              <a:buFont typeface="Arial" panose="020B0604020202020204" pitchFamily="34" charset="0"/>
              <a:buChar char="•"/>
            </a:pPr>
            <a:r>
              <a:rPr lang="en-US" sz="2400" dirty="0" smtClean="0">
                <a:solidFill>
                  <a:srgbClr val="000000"/>
                </a:solidFill>
              </a:rPr>
              <a:t>Draft </a:t>
            </a:r>
            <a:r>
              <a:rPr lang="en-US" sz="2400" dirty="0">
                <a:solidFill>
                  <a:srgbClr val="000000"/>
                </a:solidFill>
              </a:rPr>
              <a:t>questions that meet these criteria are allowed to move forward in the development process. The next step is for the items to be reviewed, and edited when necessary, by a Committee of certified New York State </a:t>
            </a:r>
            <a:r>
              <a:rPr lang="en-US" sz="2400" dirty="0" smtClean="0">
                <a:solidFill>
                  <a:srgbClr val="000000"/>
                </a:solidFill>
              </a:rPr>
              <a:t>educators.</a:t>
            </a:r>
            <a:r>
              <a:rPr lang="en-US" sz="2400" dirty="0">
                <a:solidFill>
                  <a:srgbClr val="000000"/>
                </a:solidFill>
              </a:rPr>
              <a:t>  Only items that are approved by the educator panel are allowed to be field-tested.</a:t>
            </a:r>
          </a:p>
        </p:txBody>
      </p:sp>
    </p:spTree>
    <p:extLst>
      <p:ext uri="{BB962C8B-B14F-4D97-AF65-F5344CB8AC3E}">
        <p14:creationId xmlns:p14="http://schemas.microsoft.com/office/powerpoint/2010/main" val="36175770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DEA9AC4-A399-47F1-9559-95756D7B8B1A}" type="slidenum">
              <a:rPr lang="en-US" altLang="en-US">
                <a:solidFill>
                  <a:srgbClr val="FFFFFF"/>
                </a:solidFill>
              </a:rPr>
              <a:pPr>
                <a:defRPr/>
              </a:pPr>
              <a:t>61</a:t>
            </a:fld>
            <a:endParaRPr lang="en-US" altLang="en-US">
              <a:solidFill>
                <a:srgbClr val="FFFFFF"/>
              </a:solidFill>
            </a:endParaRPr>
          </a:p>
        </p:txBody>
      </p:sp>
      <p:sp>
        <p:nvSpPr>
          <p:cNvPr id="30723" name="Title 1"/>
          <p:cNvSpPr>
            <a:spLocks noGrp="1"/>
          </p:cNvSpPr>
          <p:nvPr>
            <p:ph type="title"/>
          </p:nvPr>
        </p:nvSpPr>
        <p:spPr>
          <a:xfrm>
            <a:off x="457200" y="0"/>
            <a:ext cx="8229600" cy="838200"/>
          </a:xfrm>
        </p:spPr>
        <p:txBody>
          <a:bodyPr/>
          <a:lstStyle/>
          <a:p>
            <a:r>
              <a:rPr lang="en-US" smtClean="0"/>
              <a:t>Standards Clarifications</a:t>
            </a:r>
          </a:p>
        </p:txBody>
      </p:sp>
      <p:sp>
        <p:nvSpPr>
          <p:cNvPr id="14" name="Rectangle 13"/>
          <p:cNvSpPr/>
          <p:nvPr/>
        </p:nvSpPr>
        <p:spPr>
          <a:xfrm>
            <a:off x="457200" y="762000"/>
            <a:ext cx="8153400" cy="1200150"/>
          </a:xfrm>
          <a:prstGeom prst="rect">
            <a:avLst/>
          </a:prstGeom>
        </p:spPr>
        <p:txBody>
          <a:bodyPr>
            <a:spAutoFit/>
          </a:bodyPr>
          <a:lstStyle/>
          <a:p>
            <a:pPr fontAlgn="base">
              <a:spcBef>
                <a:spcPct val="0"/>
              </a:spcBef>
              <a:spcAft>
                <a:spcPct val="0"/>
              </a:spcAft>
              <a:defRPr/>
            </a:pPr>
            <a:r>
              <a:rPr lang="en-US" dirty="0">
                <a:solidFill>
                  <a:srgbClr val="000000"/>
                </a:solidFill>
                <a:cs typeface="Calibri" panose="020F0502020204030204" pitchFamily="34" charset="0"/>
              </a:rPr>
              <a:t>In an effort to ensure that the standards can be interpreted by teachers and used effectively to inform classroom instruction, several standards of the Geometry curriculum have been identified as needing some clarification. These clarifications are outlined below.</a:t>
            </a:r>
          </a:p>
        </p:txBody>
      </p:sp>
      <p:sp>
        <p:nvSpPr>
          <p:cNvPr id="16" name="Rectangle 15"/>
          <p:cNvSpPr/>
          <p:nvPr/>
        </p:nvSpPr>
        <p:spPr>
          <a:xfrm>
            <a:off x="457200" y="1981200"/>
            <a:ext cx="8686800" cy="646113"/>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US" b="1" dirty="0">
                <a:solidFill>
                  <a:srgbClr val="000000"/>
                </a:solidFill>
                <a:cs typeface="Calibri" panose="020F0502020204030204" pitchFamily="34" charset="0"/>
              </a:rPr>
              <a:t>G-CO.3</a:t>
            </a:r>
            <a:endParaRPr lang="en-US" dirty="0">
              <a:solidFill>
                <a:srgbClr val="000000"/>
              </a:solidFill>
              <a:cs typeface="Calibri" panose="020F0502020204030204" pitchFamily="34" charset="0"/>
            </a:endParaRPr>
          </a:p>
          <a:p>
            <a:pPr fontAlgn="base">
              <a:spcBef>
                <a:spcPct val="0"/>
              </a:spcBef>
              <a:spcAft>
                <a:spcPct val="0"/>
              </a:spcAft>
              <a:tabLst>
                <a:tab pos="285750" algn="l"/>
              </a:tabLst>
              <a:defRPr/>
            </a:pPr>
            <a:r>
              <a:rPr lang="en-US" dirty="0">
                <a:solidFill>
                  <a:srgbClr val="000000"/>
                </a:solidFill>
                <a:cs typeface="Calibri" panose="020F0502020204030204" pitchFamily="34" charset="0"/>
              </a:rPr>
              <a:t>	Trapezoid is defined as “A quadrilateral with at least one pair of parallel sides.”</a:t>
            </a:r>
          </a:p>
        </p:txBody>
      </p:sp>
      <p:sp>
        <p:nvSpPr>
          <p:cNvPr id="17" name="Rectangle 16"/>
          <p:cNvSpPr/>
          <p:nvPr/>
        </p:nvSpPr>
        <p:spPr>
          <a:xfrm>
            <a:off x="457200" y="2782888"/>
            <a:ext cx="8677275" cy="646112"/>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US" b="1" dirty="0">
                <a:solidFill>
                  <a:srgbClr val="000000"/>
                </a:solidFill>
                <a:cs typeface="Calibri" panose="020F0502020204030204" pitchFamily="34" charset="0"/>
              </a:rPr>
              <a:t>G-CO.10</a:t>
            </a:r>
            <a:r>
              <a:rPr lang="en-US" dirty="0">
                <a:solidFill>
                  <a:srgbClr val="000000"/>
                </a:solidFill>
                <a:cs typeface="Calibri" panose="020F0502020204030204" pitchFamily="34" charset="0"/>
              </a:rPr>
              <a:t>, </a:t>
            </a:r>
            <a:r>
              <a:rPr lang="en-US" b="1" dirty="0">
                <a:solidFill>
                  <a:srgbClr val="000000"/>
                </a:solidFill>
                <a:cs typeface="Calibri" panose="020F0502020204030204" pitchFamily="34" charset="0"/>
              </a:rPr>
              <a:t>G-CO.11, G-SRT.4</a:t>
            </a:r>
            <a:endParaRPr lang="en-US" dirty="0">
              <a:solidFill>
                <a:srgbClr val="000000"/>
              </a:solidFill>
              <a:cs typeface="Calibri" panose="020F0502020204030204" pitchFamily="34" charset="0"/>
            </a:endParaRPr>
          </a:p>
          <a:p>
            <a:pPr fontAlgn="base">
              <a:spcBef>
                <a:spcPct val="0"/>
              </a:spcBef>
              <a:spcAft>
                <a:spcPct val="0"/>
              </a:spcAft>
              <a:tabLst>
                <a:tab pos="285750" algn="l"/>
              </a:tabLst>
              <a:defRPr/>
            </a:pPr>
            <a:r>
              <a:rPr lang="en-US" dirty="0">
                <a:solidFill>
                  <a:srgbClr val="000000"/>
                </a:solidFill>
                <a:cs typeface="Calibri" panose="020F0502020204030204" pitchFamily="34" charset="0"/>
              </a:rPr>
              <a:t>	Theorems include but are not limited to the listed theorems. </a:t>
            </a:r>
          </a:p>
        </p:txBody>
      </p:sp>
      <p:sp>
        <p:nvSpPr>
          <p:cNvPr id="18" name="Rectangle 17"/>
          <p:cNvSpPr/>
          <p:nvPr/>
        </p:nvSpPr>
        <p:spPr>
          <a:xfrm>
            <a:off x="457200" y="3621088"/>
            <a:ext cx="8686800" cy="646112"/>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US" b="1" dirty="0">
                <a:solidFill>
                  <a:srgbClr val="000000"/>
                </a:solidFill>
                <a:cs typeface="Calibri" panose="020F0502020204030204" pitchFamily="34" charset="0"/>
              </a:rPr>
              <a:t>G-CO.12</a:t>
            </a:r>
            <a:endParaRPr lang="en-US" dirty="0">
              <a:solidFill>
                <a:srgbClr val="000000"/>
              </a:solidFill>
              <a:cs typeface="Calibri" panose="020F0502020204030204" pitchFamily="34" charset="0"/>
            </a:endParaRPr>
          </a:p>
          <a:p>
            <a:pPr fontAlgn="base">
              <a:spcBef>
                <a:spcPct val="0"/>
              </a:spcBef>
              <a:spcAft>
                <a:spcPct val="0"/>
              </a:spcAft>
              <a:tabLst>
                <a:tab pos="285750" algn="l"/>
              </a:tabLst>
              <a:defRPr/>
            </a:pPr>
            <a:r>
              <a:rPr lang="en-US" dirty="0">
                <a:solidFill>
                  <a:srgbClr val="000000"/>
                </a:solidFill>
                <a:cs typeface="Calibri" panose="020F0502020204030204" pitchFamily="34" charset="0"/>
              </a:rPr>
              <a:t>	Constructions include but are not limited to the listed constructions.</a:t>
            </a:r>
          </a:p>
        </p:txBody>
      </p:sp>
      <p:sp>
        <p:nvSpPr>
          <p:cNvPr id="19" name="Rectangle 18"/>
          <p:cNvSpPr/>
          <p:nvPr/>
        </p:nvSpPr>
        <p:spPr>
          <a:xfrm>
            <a:off x="457200" y="4419600"/>
            <a:ext cx="8686800" cy="1277938"/>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US" b="1" dirty="0">
                <a:solidFill>
                  <a:srgbClr val="000000"/>
                </a:solidFill>
                <a:cs typeface="Calibri" panose="020F0502020204030204" pitchFamily="34" charset="0"/>
              </a:rPr>
              <a:t>G-SRT.5</a:t>
            </a:r>
            <a:endParaRPr lang="en-US" dirty="0">
              <a:solidFill>
                <a:srgbClr val="000000"/>
              </a:solidFill>
              <a:cs typeface="Calibri" panose="020F0502020204030204" pitchFamily="34" charset="0"/>
            </a:endParaRPr>
          </a:p>
          <a:p>
            <a:pPr fontAlgn="base">
              <a:spcBef>
                <a:spcPct val="0"/>
              </a:spcBef>
              <a:spcAft>
                <a:spcPct val="0"/>
              </a:spcAft>
              <a:tabLst>
                <a:tab pos="285750" algn="l"/>
              </a:tabLst>
              <a:defRPr/>
            </a:pPr>
            <a:r>
              <a:rPr lang="en-US" dirty="0">
                <a:solidFill>
                  <a:srgbClr val="000000"/>
                </a:solidFill>
                <a:cs typeface="Calibri" panose="020F0502020204030204" pitchFamily="34" charset="0"/>
              </a:rPr>
              <a:t>	ASA, SAS, SSS, AAS, and Hypotenuse-Leg theorem are valid criteria for triangle 	congruence.</a:t>
            </a:r>
          </a:p>
          <a:p>
            <a:pPr fontAlgn="base">
              <a:spcBef>
                <a:spcPts val="600"/>
              </a:spcBef>
              <a:spcAft>
                <a:spcPct val="0"/>
              </a:spcAft>
              <a:tabLst>
                <a:tab pos="285750" algn="l"/>
              </a:tabLst>
              <a:defRPr/>
            </a:pPr>
            <a:r>
              <a:rPr lang="en-US" dirty="0">
                <a:solidFill>
                  <a:srgbClr val="000000"/>
                </a:solidFill>
                <a:cs typeface="Calibri" panose="020F0502020204030204" pitchFamily="34" charset="0"/>
              </a:rPr>
              <a:t>	AA, SAS, and SSS are valid criteria for triangle similarity.</a:t>
            </a:r>
          </a:p>
        </p:txBody>
      </p:sp>
      <p:sp>
        <p:nvSpPr>
          <p:cNvPr id="20" name="Rectangle 19"/>
          <p:cNvSpPr/>
          <p:nvPr/>
        </p:nvSpPr>
        <p:spPr>
          <a:xfrm>
            <a:off x="457200" y="5754688"/>
            <a:ext cx="8677275" cy="646112"/>
          </a:xfrm>
          <a:prstGeom prst="rect">
            <a:avLst/>
          </a:prstGeom>
        </p:spPr>
        <p:txBody>
          <a:bodyPr>
            <a:spAutoFit/>
          </a:bodyPr>
          <a:lstStyle/>
          <a:p>
            <a:pPr marL="285750" indent="-285750" fontAlgn="base">
              <a:spcBef>
                <a:spcPct val="0"/>
              </a:spcBef>
              <a:spcAft>
                <a:spcPct val="0"/>
              </a:spcAft>
              <a:buFont typeface="Arial" panose="020B0604020202020204" pitchFamily="34" charset="0"/>
              <a:buChar char="•"/>
              <a:defRPr/>
            </a:pPr>
            <a:r>
              <a:rPr lang="en-US" b="1" dirty="0">
                <a:solidFill>
                  <a:srgbClr val="000000"/>
                </a:solidFill>
                <a:cs typeface="Calibri" panose="020F0502020204030204" pitchFamily="34" charset="0"/>
              </a:rPr>
              <a:t>G-C.2</a:t>
            </a:r>
            <a:endParaRPr lang="en-US" dirty="0">
              <a:solidFill>
                <a:srgbClr val="000000"/>
              </a:solidFill>
              <a:cs typeface="Calibri" panose="020F0502020204030204" pitchFamily="34" charset="0"/>
            </a:endParaRPr>
          </a:p>
          <a:p>
            <a:pPr fontAlgn="base">
              <a:spcBef>
                <a:spcPct val="0"/>
              </a:spcBef>
              <a:spcAft>
                <a:spcPct val="0"/>
              </a:spcAft>
              <a:tabLst>
                <a:tab pos="285750" algn="l"/>
              </a:tabLst>
              <a:defRPr/>
            </a:pPr>
            <a:r>
              <a:rPr lang="en-US" dirty="0">
                <a:solidFill>
                  <a:srgbClr val="000000"/>
                </a:solidFill>
                <a:cs typeface="Calibri" panose="020F0502020204030204" pitchFamily="34" charset="0"/>
              </a:rPr>
              <a:t>	Relationships include but are not limited to the listed relationships.</a:t>
            </a:r>
          </a:p>
        </p:txBody>
      </p:sp>
    </p:spTree>
    <p:extLst>
      <p:ext uri="{BB962C8B-B14F-4D97-AF65-F5344CB8AC3E}">
        <p14:creationId xmlns:p14="http://schemas.microsoft.com/office/powerpoint/2010/main" val="7310512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152401" y="1447800"/>
            <a:ext cx="8686800" cy="363176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threePt" dir="t"/>
            </a:scene3d>
            <a:sp3d extrusionH="57150">
              <a:bevelT w="38100" h="38100" prst="relaxedInset"/>
            </a:sp3d>
          </a:bodyPr>
          <a:lstStyle/>
          <a:p>
            <a:pPr algn="ctr"/>
            <a:r>
              <a:rPr lang="en-US" sz="11500" b="1" i="1" dirty="0" smtClean="0">
                <a:ln w="31550" cmpd="sng">
                  <a:solidFill>
                    <a:srgbClr val="FF0000"/>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effectLst>
                  <a:outerShdw blurRad="41275" dist="12700" dir="12000000" algn="tl" rotWithShape="0">
                    <a:srgbClr val="000000">
                      <a:alpha val="40000"/>
                    </a:srgbClr>
                  </a:outerShdw>
                </a:effectLst>
              </a:rPr>
              <a:t>Definitions and Rationale</a:t>
            </a:r>
            <a:endParaRPr lang="en-US" sz="11500" b="1" i="1" dirty="0">
              <a:ln w="31550" cmpd="sng">
                <a:solidFill>
                  <a:srgbClr val="FF0000"/>
                </a:solidFill>
                <a:prstDash val="solid"/>
              </a:ln>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5323813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158"/>
            <a:ext cx="8743885" cy="671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4158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88"/>
            <a:ext cx="9067800" cy="683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3148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92"/>
            <a:ext cx="9103179" cy="688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4696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61"/>
            <a:ext cx="9157656" cy="699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83268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4" y="2971800"/>
            <a:ext cx="9064256" cy="3970318"/>
          </a:xfrm>
          <a:prstGeom prst="rect">
            <a:avLst/>
          </a:prstGeom>
        </p:spPr>
        <p:txBody>
          <a:bodyPr wrap="square">
            <a:spAutoFit/>
          </a:bodyPr>
          <a:lstStyle/>
          <a:p>
            <a:r>
              <a:rPr lang="en-US" sz="2800" b="1" i="1" dirty="0">
                <a:solidFill>
                  <a:prstClr val="black"/>
                </a:solidFill>
              </a:rPr>
              <a:t>A transformational conception of similarity would enable a student to determine correspondence and set up </a:t>
            </a:r>
            <a:r>
              <a:rPr lang="en-US" sz="2800" b="1" i="1" dirty="0" smtClean="0">
                <a:solidFill>
                  <a:prstClr val="black"/>
                </a:solidFill>
              </a:rPr>
              <a:t>a correct </a:t>
            </a:r>
            <a:r>
              <a:rPr lang="en-US" sz="2800" b="1" i="1" dirty="0">
                <a:solidFill>
                  <a:prstClr val="black"/>
                </a:solidFill>
              </a:rPr>
              <a:t>proportion. If a student understood that two figures are similar if one is congruent to a dilation of the </a:t>
            </a:r>
            <a:r>
              <a:rPr lang="en-US" sz="2800" b="1" i="1" dirty="0" smtClean="0">
                <a:solidFill>
                  <a:prstClr val="black"/>
                </a:solidFill>
              </a:rPr>
              <a:t>other, then </a:t>
            </a:r>
            <a:r>
              <a:rPr lang="en-US" sz="2800" b="1" i="1" dirty="0">
                <a:solidFill>
                  <a:prstClr val="black"/>
                </a:solidFill>
              </a:rPr>
              <a:t>they could easily determine that a 3-dilation of the smaller triangle (ABE), centered at point A, yields the larger</a:t>
            </a:r>
          </a:p>
          <a:p>
            <a:r>
              <a:rPr lang="en-US" sz="2800" b="1" i="1" dirty="0">
                <a:solidFill>
                  <a:prstClr val="black"/>
                </a:solidFill>
              </a:rPr>
              <a:t>triangle (ACD). The student would know the scale factor is 3 because the side of 3 units is enlarged to </a:t>
            </a:r>
            <a:r>
              <a:rPr lang="en-US" sz="2800" b="1" i="1" dirty="0" smtClean="0">
                <a:solidFill>
                  <a:prstClr val="black"/>
                </a:solidFill>
              </a:rPr>
              <a:t>a corresponding </a:t>
            </a:r>
            <a:r>
              <a:rPr lang="en-US" sz="2800" b="1" i="1" dirty="0">
                <a:solidFill>
                  <a:prstClr val="black"/>
                </a:solidFill>
              </a:rPr>
              <a:t>side of 9 units.</a:t>
            </a:r>
            <a:endParaRPr lang="en-US" sz="2800" dirty="0">
              <a:solidFill>
                <a:prstClr val="black"/>
              </a:solidFill>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167"/>
            <a:ext cx="6096000" cy="27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55065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685800" y="762000"/>
            <a:ext cx="7772400" cy="990600"/>
          </a:xfrm>
        </p:spPr>
        <p:txBody>
          <a:bodyPr/>
          <a:lstStyle/>
          <a:p>
            <a:pPr eaLnBrk="1" hangingPunct="1"/>
            <a:r>
              <a:rPr lang="en-US" altLang="en-US" b="1" i="1" dirty="0" smtClean="0">
                <a:solidFill>
                  <a:srgbClr val="800000"/>
                </a:solidFill>
              </a:rPr>
              <a:t> Reflective Writing Assignment</a:t>
            </a:r>
          </a:p>
        </p:txBody>
      </p:sp>
      <p:graphicFrame>
        <p:nvGraphicFramePr>
          <p:cNvPr id="2" name="Diagram 1"/>
          <p:cNvGraphicFramePr/>
          <p:nvPr/>
        </p:nvGraphicFramePr>
        <p:xfrm>
          <a:off x="381000" y="2133600"/>
          <a:ext cx="8610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D903F45-FE84-40AB-9A71-4753A96BA526}" type="slidenum">
              <a:rPr lang="en-US" altLang="en-US" sz="1200">
                <a:solidFill>
                  <a:srgbClr val="898989"/>
                </a:solidFill>
              </a:rPr>
              <a:pPr/>
              <a:t>68</a:t>
            </a:fld>
            <a:endParaRPr lang="en-US" altLang="en-US" sz="1200">
              <a:solidFill>
                <a:srgbClr val="898989"/>
              </a:solidFill>
            </a:endParaRPr>
          </a:p>
        </p:txBody>
      </p:sp>
    </p:spTree>
    <p:extLst>
      <p:ext uri="{BB962C8B-B14F-4D97-AF65-F5344CB8AC3E}">
        <p14:creationId xmlns:p14="http://schemas.microsoft.com/office/powerpoint/2010/main" val="54655637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Rigid motion</a:t>
            </a:r>
            <a:endParaRPr lang="en-US" dirty="0"/>
          </a:p>
        </p:txBody>
      </p:sp>
      <p:sp>
        <p:nvSpPr>
          <p:cNvPr id="3" name="Content Placeholder 2"/>
          <p:cNvSpPr>
            <a:spLocks noGrp="1"/>
          </p:cNvSpPr>
          <p:nvPr>
            <p:ph idx="1"/>
          </p:nvPr>
        </p:nvSpPr>
        <p:spPr>
          <a:xfrm>
            <a:off x="457200" y="1600200"/>
            <a:ext cx="8382000" cy="4800600"/>
          </a:xfrm>
        </p:spPr>
        <p:txBody>
          <a:bodyPr>
            <a:normAutofit/>
          </a:bodyPr>
          <a:lstStyle/>
          <a:p>
            <a:pPr marL="0" indent="0">
              <a:buNone/>
            </a:pPr>
            <a:r>
              <a:rPr lang="en-US" sz="4400" b="1" dirty="0" smtClean="0"/>
              <a:t>A </a:t>
            </a:r>
            <a:r>
              <a:rPr lang="en-US" sz="4400" b="1" dirty="0"/>
              <a:t>transformation of points in space consisting of a sequence of one or more translations, reflections, and/or rotations. Rigid motions are here assumed to preserve distances and angle measures. </a:t>
            </a:r>
          </a:p>
        </p:txBody>
      </p:sp>
    </p:spTree>
    <p:extLst>
      <p:ext uri="{BB962C8B-B14F-4D97-AF65-F5344CB8AC3E}">
        <p14:creationId xmlns:p14="http://schemas.microsoft.com/office/powerpoint/2010/main" val="15357098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a:t>
            </a:r>
            <a:endParaRPr lang="en-US" dirty="0"/>
          </a:p>
        </p:txBody>
      </p:sp>
      <p:pic>
        <p:nvPicPr>
          <p:cNvPr id="16386" name="Picture 2" descr="C:\Users\wfarber\Pictures\untitl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86679"/>
            <a:ext cx="3276599" cy="4182193"/>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Users\wfarber\Desktop\IMG_07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79095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471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143000" y="-22120"/>
            <a:ext cx="7924800"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Arial" pitchFamily="34" charset="0"/>
                <a:cs typeface="Arial" pitchFamily="34" charset="0"/>
              </a:rPr>
              <a:t>Why are TRANSFORMATIONS THE SPINE OF THE CORE?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300" b="1" dirty="0" err="1">
                <a:latin typeface="Arial" pitchFamily="34" charset="0"/>
                <a:cs typeface="Arial" pitchFamily="34" charset="0"/>
              </a:rPr>
              <a:t>I</a:t>
            </a:r>
            <a:r>
              <a:rPr kumimoji="0" lang="en-US" altLang="en-US" sz="2300" b="1" i="0" u="none" strike="noStrike" cap="none" normalizeH="0" baseline="0" dirty="0" err="1" smtClean="0">
                <a:ln>
                  <a:noFill/>
                </a:ln>
                <a:solidFill>
                  <a:schemeClr val="tx1"/>
                </a:solidFill>
                <a:effectLst/>
                <a:latin typeface="Arial" pitchFamily="34" charset="0"/>
                <a:cs typeface="Arial" pitchFamily="34" charset="0"/>
              </a:rPr>
              <a:t>sometries</a:t>
            </a:r>
            <a:r>
              <a:rPr kumimoji="0" lang="en-US" altLang="en-US" sz="2300" b="1" i="0" u="none" strike="noStrike" cap="none" normalizeH="0" baseline="0" dirty="0" smtClean="0">
                <a:ln>
                  <a:noFill/>
                </a:ln>
                <a:solidFill>
                  <a:schemeClr val="tx1"/>
                </a:solidFill>
                <a:effectLst/>
                <a:latin typeface="Arial" pitchFamily="34" charset="0"/>
                <a:cs typeface="Arial" pitchFamily="34" charset="0"/>
              </a:rPr>
              <a:t> &amp; Rigid Motions </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in the plane preserve distances, angles, </a:t>
            </a:r>
            <a:r>
              <a:rPr kumimoji="0" lang="en-US" altLang="en-US" sz="2300" b="0" i="0" u="none" strike="noStrike" cap="none" normalizeH="0" baseline="0" dirty="0" err="1" smtClean="0">
                <a:ln>
                  <a:noFill/>
                </a:ln>
                <a:solidFill>
                  <a:schemeClr val="tx1"/>
                </a:solidFill>
                <a:effectLst/>
                <a:latin typeface="Arial" pitchFamily="34" charset="0"/>
                <a:cs typeface="Arial" pitchFamily="34" charset="0"/>
              </a:rPr>
              <a:t>betweeness</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and </a:t>
            </a:r>
            <a:r>
              <a:rPr kumimoji="0" lang="en-US" altLang="en-US" sz="2300" b="0" i="0" u="none" strike="noStrike" cap="none" normalizeH="0" baseline="0" dirty="0" err="1" smtClean="0">
                <a:ln>
                  <a:noFill/>
                </a:ln>
                <a:solidFill>
                  <a:schemeClr val="tx1"/>
                </a:solidFill>
                <a:effectLst/>
                <a:latin typeface="Arial" pitchFamily="34" charset="0"/>
                <a:cs typeface="Arial" pitchFamily="34" charset="0"/>
              </a:rPr>
              <a:t>collinearity</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within transformed shapes. This leads to our new definition of congruence.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Two figures are </a:t>
            </a:r>
            <a:r>
              <a:rPr kumimoji="0" lang="en-US" altLang="en-US" sz="2300" b="1" i="0" u="none" strike="noStrike" cap="none" normalizeH="0" baseline="0" dirty="0" smtClean="0">
                <a:ln>
                  <a:noFill/>
                </a:ln>
                <a:solidFill>
                  <a:schemeClr val="tx1"/>
                </a:solidFill>
                <a:effectLst/>
                <a:latin typeface="Arial" pitchFamily="34" charset="0"/>
                <a:cs typeface="Arial" pitchFamily="34" charset="0"/>
              </a:rPr>
              <a:t>CONGRUENT</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if and only if one can be obtained from the other by one or a sequence of rigid motions.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The non-isometric transformation of </a:t>
            </a:r>
            <a:r>
              <a:rPr kumimoji="0" lang="en-US" altLang="en-US" sz="2300" b="1" i="0" u="none" strike="noStrike" cap="none" normalizeH="0" baseline="0" dirty="0" smtClean="0">
                <a:ln>
                  <a:noFill/>
                </a:ln>
                <a:solidFill>
                  <a:schemeClr val="tx1"/>
                </a:solidFill>
                <a:effectLst/>
                <a:latin typeface="Arial" pitchFamily="34" charset="0"/>
                <a:cs typeface="Arial" pitchFamily="34" charset="0"/>
              </a:rPr>
              <a:t>dilation</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leads us to investigating similarity. This definition is also revised to be viewed in the light of transformations.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Two plane figures are </a:t>
            </a:r>
            <a:r>
              <a:rPr kumimoji="0" lang="en-US" altLang="en-US" sz="2300" b="1" i="0" u="none" strike="noStrike" cap="none" normalizeH="0" baseline="0" dirty="0" smtClean="0">
                <a:ln>
                  <a:noFill/>
                </a:ln>
                <a:solidFill>
                  <a:schemeClr val="tx1"/>
                </a:solidFill>
                <a:effectLst/>
                <a:latin typeface="Arial" pitchFamily="34" charset="0"/>
                <a:cs typeface="Arial" pitchFamily="34" charset="0"/>
              </a:rPr>
              <a:t>SIMILAR</a:t>
            </a:r>
            <a:r>
              <a:rPr kumimoji="0" lang="en-US" altLang="en-US" sz="2300" b="0" i="0" u="none" strike="noStrike" cap="none" normalizeH="0" baseline="0" dirty="0" smtClean="0">
                <a:ln>
                  <a:noFill/>
                </a:ln>
                <a:solidFill>
                  <a:schemeClr val="tx1"/>
                </a:solidFill>
                <a:effectLst/>
                <a:latin typeface="Arial" pitchFamily="34" charset="0"/>
                <a:cs typeface="Arial" pitchFamily="34" charset="0"/>
              </a:rPr>
              <a:t> if and only if one can be obtained from the other by one or a sequence of similarity transformations. (Similarity transformations included reflection, rotation, translation and dilation.)</a:t>
            </a:r>
          </a:p>
        </p:txBody>
      </p:sp>
      <p:pic>
        <p:nvPicPr>
          <p:cNvPr id="1026" name="Picture 2" descr="http://geometrycommoncore.com/design%20images/spinenob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85799"/>
            <a:ext cx="1041400" cy="615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4569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05805">
            <a:off x="356131" y="1964150"/>
            <a:ext cx="4348009" cy="387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75890">
            <a:off x="4634235" y="1071223"/>
            <a:ext cx="4962525"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3352799" y="5085672"/>
            <a:ext cx="2286000" cy="99060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5562599" y="4552272"/>
            <a:ext cx="381000" cy="152400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flipV="1">
            <a:off x="3886199" y="3333072"/>
            <a:ext cx="1676400" cy="274320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5562599" y="5009472"/>
            <a:ext cx="2362200" cy="1066800"/>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5562599" y="2647272"/>
            <a:ext cx="2057400" cy="342900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600199" y="3485472"/>
            <a:ext cx="3962400" cy="2590800"/>
          </a:xfrm>
          <a:prstGeom prst="line">
            <a:avLst/>
          </a:prstGeom>
          <a:ln>
            <a:prstDash val="sysDot"/>
          </a:ln>
        </p:spPr>
        <p:style>
          <a:lnRef idx="3">
            <a:schemeClr val="dk1"/>
          </a:lnRef>
          <a:fillRef idx="0">
            <a:schemeClr val="dk1"/>
          </a:fillRef>
          <a:effectRef idx="2">
            <a:schemeClr val="dk1"/>
          </a:effectRef>
          <a:fontRef idx="minor">
            <a:schemeClr val="tx1"/>
          </a:fontRef>
        </p:style>
      </p:cxnSp>
      <p:pic>
        <p:nvPicPr>
          <p:cNvPr id="194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428072"/>
            <a:ext cx="7931150"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3698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28600" y="381000"/>
            <a:ext cx="8763000" cy="2286000"/>
          </a:xfrm>
          <a:noFill/>
        </p:spPr>
        <p:txBody>
          <a:bodyPr>
            <a:normAutofit/>
          </a:bodyPr>
          <a:lstStyle/>
          <a:p>
            <a:pPr eaLnBrk="1" hangingPunct="1"/>
            <a:r>
              <a:rPr lang="en-US" altLang="en-US" sz="4800" dirty="0" smtClean="0"/>
              <a:t>Defining Congruence &amp; Similarity through Transformations</a:t>
            </a:r>
          </a:p>
        </p:txBody>
      </p:sp>
      <p:sp>
        <p:nvSpPr>
          <p:cNvPr id="4096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929AE21-1FBC-4B22-BC2A-C072AE501480}" type="slidenum">
              <a:rPr lang="en-US" altLang="en-US" sz="1200">
                <a:solidFill>
                  <a:srgbClr val="898989"/>
                </a:solidFill>
              </a:rPr>
              <a:pPr/>
              <a:t>72</a:t>
            </a:fld>
            <a:endParaRPr lang="en-US" altLang="en-US" sz="1200">
              <a:solidFill>
                <a:srgbClr val="898989"/>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8534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12892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 y="228600"/>
            <a:ext cx="8915400" cy="514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870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447799"/>
                </a:solidFill>
                <a:effectLst/>
                <a:latin typeface="Arial" pitchFamily="34" charset="0"/>
                <a:cs typeface="Arial" pitchFamily="34" charset="0"/>
              </a:rPr>
              <a:t>Congruent polygons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44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105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3600" b="0" i="0" u="none" strike="noStrike" cap="none" normalizeH="0" baseline="0" dirty="0" smtClean="0">
                <a:ln>
                  <a:noFill/>
                </a:ln>
                <a:solidFill>
                  <a:schemeClr val="tx1"/>
                </a:solidFill>
                <a:effectLst/>
                <a:latin typeface="Arial" pitchFamily="34" charset="0"/>
                <a:cs typeface="Arial" pitchFamily="34" charset="0"/>
              </a:rPr>
              <a:t> Congruent </a:t>
            </a:r>
            <a:r>
              <a:rPr kumimoji="0" lang="en-US" altLang="en-US" sz="3600" b="0" i="0" u="none" strike="noStrike" cap="none" normalizeH="0" baseline="0" dirty="0" smtClean="0">
                <a:ln>
                  <a:noFill/>
                </a:ln>
                <a:solidFill>
                  <a:schemeClr val="tx1"/>
                </a:solidFill>
                <a:effectLst/>
                <a:latin typeface="Arial" pitchFamily="34" charset="0"/>
                <a:cs typeface="Arial" pitchFamily="34" charset="0"/>
                <a:hlinkClick r:id="rId2" tooltip="closed figure made of linked straight lines"/>
              </a:rPr>
              <a:t>polygons</a:t>
            </a:r>
            <a:r>
              <a:rPr kumimoji="0" lang="en-US" altLang="en-US" sz="3600" b="0" i="0" u="none" strike="noStrike" cap="none" normalizeH="0" baseline="0" dirty="0" smtClean="0">
                <a:ln>
                  <a:noFill/>
                </a:ln>
                <a:solidFill>
                  <a:schemeClr val="tx1"/>
                </a:solidFill>
                <a:effectLst/>
                <a:latin typeface="Arial" pitchFamily="34" charset="0"/>
                <a:cs typeface="Arial" pitchFamily="34" charset="0"/>
              </a:rPr>
              <a:t> have an equal number of sides, and all the corresponding sides and angles are congruent. However, they can be in a different location, rotated or flipped over. So for example the two triangles shown below </a:t>
            </a:r>
            <a:r>
              <a:rPr kumimoji="0" lang="en-US" altLang="en-US" sz="3600" b="1" i="1" u="none" strike="noStrike" cap="none" normalizeH="0" baseline="0" dirty="0" smtClean="0">
                <a:ln>
                  <a:noFill/>
                </a:ln>
                <a:solidFill>
                  <a:schemeClr val="tx1"/>
                </a:solidFill>
                <a:effectLst/>
                <a:latin typeface="Arial" pitchFamily="34" charset="0"/>
                <a:cs typeface="Arial" pitchFamily="34" charset="0"/>
              </a:rPr>
              <a:t>are congruent</a:t>
            </a:r>
            <a:r>
              <a:rPr kumimoji="0" lang="en-US" altLang="en-US" sz="3600" b="0" i="0" u="none" strike="noStrike" cap="none" normalizeH="0" baseline="0" dirty="0" smtClean="0">
                <a:ln>
                  <a:noFill/>
                </a:ln>
                <a:solidFill>
                  <a:schemeClr val="tx1"/>
                </a:solidFill>
                <a:effectLst/>
                <a:latin typeface="Arial" pitchFamily="34" charset="0"/>
                <a:cs typeface="Arial" pitchFamily="34" charset="0"/>
              </a:rPr>
              <a:t> even though one is a mirror image of the other. </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2" name="Picture 2" descr="http://www.mathopenref.com/images/congruent/triangl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67056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9737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0" y="3733800"/>
            <a:ext cx="464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0000"/>
              </a:lnSpc>
              <a:spcBef>
                <a:spcPct val="20000"/>
              </a:spcBef>
            </a:pPr>
            <a:endParaRPr lang="en-US" altLang="en-US" sz="3200" dirty="0">
              <a:latin typeface="Times New Roman" pitchFamily="18" charset="0"/>
            </a:endParaRPr>
          </a:p>
          <a:p>
            <a:pPr lvl="1">
              <a:lnSpc>
                <a:spcPct val="80000"/>
              </a:lnSpc>
              <a:spcBef>
                <a:spcPct val="20000"/>
              </a:spcBef>
            </a:pPr>
            <a:r>
              <a:rPr lang="en-US" altLang="en-US" sz="2600" i="1" dirty="0">
                <a:cs typeface="Arial" pitchFamily="34" charset="0"/>
              </a:rPr>
              <a:t>A two-dimensional figure is </a:t>
            </a:r>
            <a:r>
              <a:rPr lang="en-US" altLang="en-US" sz="2600" i="1" dirty="0">
                <a:solidFill>
                  <a:srgbClr val="CA3628"/>
                </a:solidFill>
                <a:cs typeface="Arial" pitchFamily="34" charset="0"/>
              </a:rPr>
              <a:t>similar</a:t>
            </a:r>
            <a:r>
              <a:rPr lang="en-US" altLang="en-US" sz="2600" i="1" dirty="0">
                <a:cs typeface="Arial" pitchFamily="34" charset="0"/>
              </a:rPr>
              <a:t> to another if the second can be obtained from the first by a sequence of rotations, reflections, translations and dilations.</a:t>
            </a:r>
            <a:endParaRPr lang="en-US" altLang="en-US" sz="2600" dirty="0">
              <a:cs typeface="Arial" pitchFamily="34" charset="0"/>
            </a:endParaRPr>
          </a:p>
          <a:p>
            <a:pPr lvl="1">
              <a:lnSpc>
                <a:spcPct val="80000"/>
              </a:lnSpc>
              <a:spcBef>
                <a:spcPct val="20000"/>
              </a:spcBef>
            </a:pPr>
            <a:endParaRPr lang="en-US" altLang="en-US" sz="1400" dirty="0">
              <a:latin typeface="Times New Roman" pitchFamily="18" charset="0"/>
            </a:endParaRPr>
          </a:p>
        </p:txBody>
      </p:sp>
      <p:sp>
        <p:nvSpPr>
          <p:cNvPr id="45058" name="Rectangle 5"/>
          <p:cNvSpPr>
            <a:spLocks noChangeArrowheads="1"/>
          </p:cNvSpPr>
          <p:nvPr/>
        </p:nvSpPr>
        <p:spPr bwMode="auto">
          <a:xfrm>
            <a:off x="0" y="22860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lnSpc>
                <a:spcPct val="85000"/>
              </a:lnSpc>
            </a:pPr>
            <a:r>
              <a:rPr lang="en-US" altLang="en-US" sz="4000">
                <a:solidFill>
                  <a:srgbClr val="800000"/>
                </a:solidFill>
              </a:rPr>
              <a:t>Definition of Congruence &amp; Similarity </a:t>
            </a:r>
          </a:p>
          <a:p>
            <a:pPr algn="ctr">
              <a:lnSpc>
                <a:spcPct val="85000"/>
              </a:lnSpc>
            </a:pPr>
            <a:r>
              <a:rPr lang="en-US" altLang="en-US" sz="4000">
                <a:solidFill>
                  <a:srgbClr val="800000"/>
                </a:solidFill>
              </a:rPr>
              <a:t>Used in the CCSS</a:t>
            </a:r>
          </a:p>
        </p:txBody>
      </p:sp>
      <p:sp>
        <p:nvSpPr>
          <p:cNvPr id="45059" name="Text Box 13"/>
          <p:cNvSpPr txBox="1">
            <a:spLocks noChangeArrowheads="1"/>
          </p:cNvSpPr>
          <p:nvPr/>
        </p:nvSpPr>
        <p:spPr bwMode="auto">
          <a:xfrm>
            <a:off x="381000" y="1676400"/>
            <a:ext cx="41910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80000"/>
              </a:lnSpc>
              <a:spcBef>
                <a:spcPct val="20000"/>
              </a:spcBef>
            </a:pPr>
            <a:r>
              <a:rPr lang="en-US" altLang="en-US" sz="2600" i="1">
                <a:cs typeface="Arial" pitchFamily="34" charset="0"/>
              </a:rPr>
              <a:t>A two-dimensional figure is </a:t>
            </a:r>
            <a:r>
              <a:rPr lang="en-US" altLang="en-US" sz="2600" i="1">
                <a:solidFill>
                  <a:srgbClr val="CA3628"/>
                </a:solidFill>
                <a:cs typeface="Arial" pitchFamily="34" charset="0"/>
              </a:rPr>
              <a:t>congruent </a:t>
            </a:r>
            <a:r>
              <a:rPr lang="en-US" altLang="en-US" sz="2600" i="1">
                <a:cs typeface="Arial" pitchFamily="34" charset="0"/>
              </a:rPr>
              <a:t>to another if the second can be obtained from the first by a sequence of rotations, reflections, and translations.</a:t>
            </a:r>
            <a:r>
              <a:rPr lang="en-US" altLang="en-US" sz="2600">
                <a:cs typeface="Arial" pitchFamily="34" charset="0"/>
              </a:rPr>
              <a:t> </a:t>
            </a:r>
          </a:p>
          <a:p>
            <a:pPr lvl="1">
              <a:lnSpc>
                <a:spcPct val="80000"/>
              </a:lnSpc>
              <a:spcBef>
                <a:spcPct val="20000"/>
              </a:spcBef>
            </a:pPr>
            <a:endParaRPr lang="en-US" altLang="en-US" sz="1400">
              <a:cs typeface="Arial" pitchFamily="34" charset="0"/>
            </a:endParaRPr>
          </a:p>
          <a:p>
            <a:pPr lvl="1">
              <a:lnSpc>
                <a:spcPct val="80000"/>
              </a:lnSpc>
              <a:spcBef>
                <a:spcPct val="20000"/>
              </a:spcBef>
            </a:pPr>
            <a:endParaRPr lang="en-US" altLang="en-US" sz="2800">
              <a:cs typeface="Arial" pitchFamily="34" charset="0"/>
            </a:endParaRPr>
          </a:p>
        </p:txBody>
      </p:sp>
      <p:sp>
        <p:nvSpPr>
          <p:cNvPr id="45060" name="Text Box 1040"/>
          <p:cNvSpPr txBox="1">
            <a:spLocks noChangeArrowheads="1"/>
          </p:cNvSpPr>
          <p:nvPr/>
        </p:nvSpPr>
        <p:spPr bwMode="auto">
          <a:xfrm>
            <a:off x="5257800" y="19050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endParaRPr lang="en-US" altLang="en-US"/>
          </a:p>
        </p:txBody>
      </p:sp>
      <p:graphicFrame>
        <p:nvGraphicFramePr>
          <p:cNvPr id="45061" name="Object 16"/>
          <p:cNvGraphicFramePr>
            <a:graphicFrameLocks noChangeAspect="1"/>
          </p:cNvGraphicFramePr>
          <p:nvPr/>
        </p:nvGraphicFramePr>
        <p:xfrm>
          <a:off x="4572000" y="1447800"/>
          <a:ext cx="4343400" cy="1558925"/>
        </p:xfrm>
        <a:graphic>
          <a:graphicData uri="http://schemas.openxmlformats.org/presentationml/2006/ole">
            <mc:AlternateContent xmlns:mc="http://schemas.openxmlformats.org/markup-compatibility/2006">
              <mc:Choice xmlns:v="urn:schemas-microsoft-com:vml" Requires="v">
                <p:oleObj spid="_x0000_s11375" name="Document" r:id="rId5" imgW="3343656" imgH="1091184" progId="Word.Document.8">
                  <p:embed/>
                </p:oleObj>
              </mc:Choice>
              <mc:Fallback>
                <p:oleObj name="Document" r:id="rId5" imgW="3343656" imgH="10911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447800"/>
                        <a:ext cx="4343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Text Box 1042"/>
          <p:cNvSpPr txBox="1">
            <a:spLocks noChangeArrowheads="1"/>
          </p:cNvSpPr>
          <p:nvPr/>
        </p:nvSpPr>
        <p:spPr bwMode="auto">
          <a:xfrm>
            <a:off x="5181600" y="42672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pPr>
            <a:endParaRPr lang="en-US" altLang="en-US"/>
          </a:p>
        </p:txBody>
      </p:sp>
      <p:graphicFrame>
        <p:nvGraphicFramePr>
          <p:cNvPr id="45063" name="Object 17"/>
          <p:cNvGraphicFramePr>
            <a:graphicFrameLocks noChangeAspect="1"/>
          </p:cNvGraphicFramePr>
          <p:nvPr/>
        </p:nvGraphicFramePr>
        <p:xfrm>
          <a:off x="4572000" y="3733800"/>
          <a:ext cx="4772025" cy="2638425"/>
        </p:xfrm>
        <a:graphic>
          <a:graphicData uri="http://schemas.openxmlformats.org/presentationml/2006/ole">
            <mc:AlternateContent xmlns:mc="http://schemas.openxmlformats.org/markup-compatibility/2006">
              <mc:Choice xmlns:v="urn:schemas-microsoft-com:vml" Requires="v">
                <p:oleObj spid="_x0000_s11376" name="Document" r:id="rId8" imgW="3848986" imgH="2126512" progId="Word.Document.8">
                  <p:embed/>
                </p:oleObj>
              </mc:Choice>
              <mc:Fallback>
                <p:oleObj name="Document" r:id="rId8" imgW="3848986" imgH="2126512"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733800"/>
                        <a:ext cx="47720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1071529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Rectangle 3"/>
          <p:cNvSpPr/>
          <p:nvPr/>
        </p:nvSpPr>
        <p:spPr>
          <a:xfrm>
            <a:off x="76199" y="609600"/>
            <a:ext cx="8915401" cy="3662541"/>
          </a:xfrm>
          <a:prstGeom prst="rect">
            <a:avLst/>
          </a:prstGeom>
          <a:noFill/>
        </p:spPr>
        <p:txBody>
          <a:bodyPr wrap="square" lIns="91440" tIns="45720" rIns="91440" bIns="45720">
            <a:spAutoFit/>
          </a:bodyPr>
          <a:lstStyle/>
          <a:p>
            <a:pPr algn="ctr"/>
            <a:r>
              <a:rPr lang="en-US" sz="7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A Comparison of REGENTS ITEMS:</a:t>
            </a:r>
          </a:p>
          <a:p>
            <a:pPr algn="ctr"/>
            <a:r>
              <a:rPr lang="en-US" sz="8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The New</a:t>
            </a:r>
            <a:endParaRPr lang="en-US" sz="88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5" name="Rectangle 4"/>
          <p:cNvSpPr/>
          <p:nvPr/>
        </p:nvSpPr>
        <p:spPr>
          <a:xfrm>
            <a:off x="2590800" y="3886200"/>
            <a:ext cx="4073551"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solidFill>
                  <a:srgbClr val="C00000"/>
                </a:solidFill>
                <a:effectLst>
                  <a:outerShdw blurRad="50800" dist="39000" dir="5460000" algn="tl">
                    <a:srgbClr val="000000">
                      <a:alpha val="38000"/>
                    </a:srgbClr>
                  </a:outerShdw>
                </a:effectLst>
              </a:rPr>
              <a:t>t</a:t>
            </a:r>
            <a:r>
              <a:rPr lang="en-US" sz="8800" b="1" cap="none" spc="0" dirty="0" smtClean="0">
                <a:ln w="11430"/>
                <a:solidFill>
                  <a:srgbClr val="C00000"/>
                </a:solidFill>
                <a:effectLst>
                  <a:outerShdw blurRad="50800" dist="39000" dir="5460000" algn="tl">
                    <a:srgbClr val="000000">
                      <a:alpha val="38000"/>
                    </a:srgbClr>
                  </a:outerShdw>
                </a:effectLst>
              </a:rPr>
              <a:t>o</a:t>
            </a:r>
          </a:p>
          <a:p>
            <a:pPr algn="ctr"/>
            <a:r>
              <a:rPr lang="en-US" sz="8800" b="1" cap="none" spc="0" dirty="0" smtClean="0">
                <a:ln w="11430"/>
                <a:solidFill>
                  <a:srgbClr val="C00000"/>
                </a:solidFill>
                <a:effectLst>
                  <a:outerShdw blurRad="50800" dist="39000" dir="5460000" algn="tl">
                    <a:srgbClr val="000000">
                      <a:alpha val="38000"/>
                    </a:srgbClr>
                  </a:outerShdw>
                </a:effectLst>
              </a:rPr>
              <a:t>The Old </a:t>
            </a:r>
            <a:endParaRPr lang="en-US" sz="88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1273702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36668"/>
            <a:ext cx="6756115" cy="576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00200" y="381000"/>
            <a:ext cx="5867400" cy="461665"/>
          </a:xfrm>
          <a:prstGeom prst="rect">
            <a:avLst/>
          </a:prstGeom>
          <a:noFill/>
        </p:spPr>
        <p:txBody>
          <a:bodyPr wrap="square" rtlCol="0">
            <a:spAutoFit/>
          </a:bodyPr>
          <a:lstStyle/>
          <a:p>
            <a:pPr algn="ctr"/>
            <a:r>
              <a:rPr lang="en-US" sz="2400" b="1" dirty="0" smtClean="0"/>
              <a:t>Geometry Regents 2014– Item #36</a:t>
            </a:r>
            <a:endParaRPr lang="en-US" sz="2400" b="1" dirty="0"/>
          </a:p>
        </p:txBody>
      </p:sp>
    </p:spTree>
    <p:extLst>
      <p:ext uri="{BB962C8B-B14F-4D97-AF65-F5344CB8AC3E}">
        <p14:creationId xmlns:p14="http://schemas.microsoft.com/office/powerpoint/2010/main" val="213118311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153186" cy="3785652"/>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Sample Item One</a:t>
            </a:r>
          </a:p>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Common Core Geometry Regents  </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99669538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31" y="1371600"/>
            <a:ext cx="8927751" cy="55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6200"/>
            <a:ext cx="2971800" cy="115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1761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38732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61" y="1727200"/>
            <a:ext cx="882365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20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Technology Tools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838200"/>
            <a:ext cx="5974316" cy="1981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819400"/>
            <a:ext cx="2070847" cy="2667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2819400"/>
            <a:ext cx="3831771" cy="1257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860800"/>
            <a:ext cx="3022600" cy="3022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4343400"/>
            <a:ext cx="3276600" cy="234926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1752600"/>
            <a:ext cx="1397000" cy="1454150"/>
          </a:xfrm>
          <a:prstGeom prst="rect">
            <a:avLst/>
          </a:prstGeom>
        </p:spPr>
      </p:pic>
    </p:spTree>
    <p:extLst>
      <p:ext uri="{BB962C8B-B14F-4D97-AF65-F5344CB8AC3E}">
        <p14:creationId xmlns:p14="http://schemas.microsoft.com/office/powerpoint/2010/main" val="30574023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919184"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98630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75" y="152400"/>
            <a:ext cx="898402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86200"/>
            <a:ext cx="514826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88108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799"/>
            <a:ext cx="8660281" cy="461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7214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99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839533" cy="52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11600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78382" cy="442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41148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56" y="5105400"/>
            <a:ext cx="878764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02861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153186" cy="3785652"/>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Sample Item Two</a:t>
            </a:r>
          </a:p>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Common Core Geometry Regents  </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70811491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024427" cy="597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36515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153186" cy="3785652"/>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Sample Item three</a:t>
            </a:r>
          </a:p>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Common Core Geometry Regents  </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91178947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76200"/>
            <a:ext cx="2590800" cy="208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33600"/>
            <a:ext cx="549799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78511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8" y="304800"/>
            <a:ext cx="9074042" cy="585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298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C:\Users\wfarber\Pictures\imagesCAKCBWNQ.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6858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descr="C:\Users\wfarber\Pictures\imagesCAI728Y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384048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C:\Users\wfarber\Pictures\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4038600"/>
            <a:ext cx="19145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5105400"/>
            <a:ext cx="1428750" cy="14287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3657600"/>
            <a:ext cx="2190750" cy="21907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1219200"/>
            <a:ext cx="1981200" cy="1920374"/>
          </a:xfrm>
          <a:prstGeom prst="rect">
            <a:avLst/>
          </a:prstGeom>
        </p:spPr>
      </p:pic>
      <p:sp>
        <p:nvSpPr>
          <p:cNvPr id="8" name="TextBox 7"/>
          <p:cNvSpPr txBox="1"/>
          <p:nvPr/>
        </p:nvSpPr>
        <p:spPr>
          <a:xfrm>
            <a:off x="1981200" y="228600"/>
            <a:ext cx="4876800" cy="707886"/>
          </a:xfrm>
          <a:prstGeom prst="rect">
            <a:avLst/>
          </a:prstGeom>
          <a:noFill/>
        </p:spPr>
        <p:txBody>
          <a:bodyPr wrap="square" rtlCol="0">
            <a:spAutoFit/>
          </a:bodyPr>
          <a:lstStyle/>
          <a:p>
            <a:r>
              <a:rPr lang="en-US" sz="4000" b="1" dirty="0" smtClean="0"/>
              <a:t>Hands-on Resources</a:t>
            </a:r>
            <a:endParaRPr lang="en-US" sz="4000" b="1" dirty="0"/>
          </a:p>
        </p:txBody>
      </p:sp>
      <p:pic>
        <p:nvPicPr>
          <p:cNvPr id="15373" name="Picture 13" descr="C:\Users\wfarber\Pictures\imagesCAL00ZB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76800"/>
            <a:ext cx="26670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8260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153186" cy="3785652"/>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Sample Item four</a:t>
            </a:r>
          </a:p>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Common Core Geometry Regents  </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4383449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770813"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03741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406360"/>
            <a:ext cx="5638801" cy="58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01001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2" y="1831975"/>
            <a:ext cx="8256072"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40999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371600"/>
            <a:ext cx="8153186" cy="3785652"/>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Sample Item five</a:t>
            </a:r>
          </a:p>
          <a:p>
            <a:pPr algn="ct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Common Core Geometry Regents  </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643834493"/>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2439"/>
            <a:ext cx="7924800" cy="67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86021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59145"/>
            <a:ext cx="7848600" cy="667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012476"/>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457200" y="1295400"/>
            <a:ext cx="8458199" cy="3154710"/>
          </a:xfrm>
          <a:prstGeom prst="rect">
            <a:avLst/>
          </a:prstGeom>
          <a:noFill/>
        </p:spPr>
        <p:txBody>
          <a:bodyPr wrap="square" lIns="91440" tIns="45720" rIns="91440" bIns="45720">
            <a:spAutoFit/>
          </a:bodyPr>
          <a:lstStyle/>
          <a:p>
            <a:pPr algn="ctr"/>
            <a:r>
              <a:rPr lang="en-US" sz="199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Algebra</a:t>
            </a:r>
            <a:endParaRPr lang="en-US" sz="199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447153932"/>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828800"/>
          </a:xfrm>
        </p:spPr>
        <p:txBody>
          <a:bodyPr>
            <a:noAutofit/>
          </a:bodyPr>
          <a:lstStyle/>
          <a:p>
            <a:pPr algn="l"/>
            <a:r>
              <a:rPr lang="en-US" sz="2400" dirty="0"/>
              <a:t>The Pythagorean theorem states that if three squares are drawn </a:t>
            </a:r>
            <a:r>
              <a:rPr lang="en-US" sz="2400" dirty="0" smtClean="0"/>
              <a:t>on </a:t>
            </a:r>
            <a:r>
              <a:rPr lang="en-US" sz="2400" dirty="0"/>
              <a:t>the sides of a right triangle, then the area of the largest </a:t>
            </a:r>
            <a:r>
              <a:rPr lang="en-US" sz="2400" dirty="0" smtClean="0"/>
              <a:t>square equals </a:t>
            </a:r>
            <a:r>
              <a:rPr lang="en-US" sz="2400" dirty="0"/>
              <a:t>the sum of the areas of the two remaining squares.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57400"/>
            <a:ext cx="2948789" cy="38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454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8915400" cy="10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67634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5999"/>
            <a:ext cx="2743200" cy="3378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886" y="1037510"/>
            <a:ext cx="8991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There must be a point P along the hypotenuse of the right triangle at which the large square is divided into two rectangles as shown, each with area matching the area of one of the smaller squares.</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4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8915400" cy="10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730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20938</TotalTime>
  <Words>5813</Words>
  <Application>Microsoft Macintosh PowerPoint</Application>
  <PresentationFormat>On-screen Show (4:3)</PresentationFormat>
  <Paragraphs>658</Paragraphs>
  <Slides>120</Slides>
  <Notes>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24" baseType="lpstr">
      <vt:lpstr>Office Theme</vt:lpstr>
      <vt:lpstr>Default Design</vt:lpstr>
      <vt:lpstr>1_Office Theme</vt:lpstr>
      <vt:lpstr>Document</vt:lpstr>
      <vt:lpstr>PowerPoint Presentation</vt:lpstr>
      <vt:lpstr>PowerPoint Presentation</vt:lpstr>
      <vt:lpstr>PowerPoint Presentation</vt:lpstr>
      <vt:lpstr>PowerPoint Presentation</vt:lpstr>
      <vt:lpstr>PowerPoint Presentation</vt:lpstr>
      <vt:lpstr>PowerPoint Presentation</vt:lpstr>
      <vt:lpstr>Texts</vt:lpstr>
      <vt:lpstr>Technology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Standards for Mathematical Practice</vt:lpstr>
      <vt:lpstr>Grouping the Standards of Mathematical Practice</vt:lpstr>
      <vt:lpstr>PowerPoint Presentation</vt:lpstr>
      <vt:lpstr>PowerPoint Presentation</vt:lpstr>
      <vt:lpstr>Shifts in Mathematics</vt:lpstr>
      <vt:lpstr>PowerPoint Presentation</vt:lpstr>
      <vt:lpstr>PowerPoint Presentation</vt:lpstr>
      <vt:lpstr>PowerPoint Presentation</vt:lpstr>
      <vt:lpstr>Three Levels of Content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Guide</vt:lpstr>
      <vt:lpstr>Test Guide</vt:lpstr>
      <vt:lpstr>Test Guide</vt:lpstr>
      <vt:lpstr>Test Guide</vt:lpstr>
      <vt:lpstr>Question Types &amp; Development</vt:lpstr>
      <vt:lpstr>Question Types &amp; Development</vt:lpstr>
      <vt:lpstr>Question Types &amp; Development</vt:lpstr>
      <vt:lpstr>Question Types &amp; Development</vt:lpstr>
      <vt:lpstr>Development: Item-Writing Guidelines</vt:lpstr>
      <vt:lpstr>Standards Clarifications</vt:lpstr>
      <vt:lpstr>PowerPoint Presentation</vt:lpstr>
      <vt:lpstr>PowerPoint Presentation</vt:lpstr>
      <vt:lpstr>PowerPoint Presentation</vt:lpstr>
      <vt:lpstr>PowerPoint Presentation</vt:lpstr>
      <vt:lpstr>PowerPoint Presentation</vt:lpstr>
      <vt:lpstr>PowerPoint Presentation</vt:lpstr>
      <vt:lpstr> Reflective Writing Assignment</vt:lpstr>
      <vt:lpstr>Rigid motion</vt:lpstr>
      <vt:lpstr>PowerPoint Presentation</vt:lpstr>
      <vt:lpstr>PowerPoint Presentation</vt:lpstr>
      <vt:lpstr>Defining Congruence &amp; Similarity through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Pythagorean theorem states that if three squares are drawn on the sides of a right triangle, then the area of the largest square equals the sum of the areas of the two remaining squares.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Mercy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Deborah Farber</cp:lastModifiedBy>
  <cp:revision>178</cp:revision>
  <cp:lastPrinted>2014-11-02T19:35:40Z</cp:lastPrinted>
  <dcterms:created xsi:type="dcterms:W3CDTF">2014-10-16T14:06:58Z</dcterms:created>
  <dcterms:modified xsi:type="dcterms:W3CDTF">2014-11-09T02:42:49Z</dcterms:modified>
</cp:coreProperties>
</file>